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4" r:id="rId6"/>
    <p:sldId id="260" r:id="rId7"/>
    <p:sldId id="261" r:id="rId8"/>
    <p:sldId id="262" r:id="rId9"/>
    <p:sldId id="263" r:id="rId10"/>
    <p:sldId id="265" r:id="rId11"/>
    <p:sldId id="266" r:id="rId12"/>
    <p:sldId id="267" r:id="rId13"/>
    <p:sldId id="268" r:id="rId14"/>
    <p:sldId id="270" r:id="rId15"/>
    <p:sldId id="271" r:id="rId16"/>
    <p:sldId id="272" r:id="rId17"/>
    <p:sldId id="281" r:id="rId18"/>
    <p:sldId id="269" r:id="rId19"/>
    <p:sldId id="273" r:id="rId20"/>
    <p:sldId id="274" r:id="rId21"/>
    <p:sldId id="275" r:id="rId22"/>
    <p:sldId id="276" r:id="rId23"/>
    <p:sldId id="277"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35"/>
    <p:restoredTop sz="94656"/>
  </p:normalViewPr>
  <p:slideViewPr>
    <p:cSldViewPr snapToGrid="0" snapToObjects="1">
      <p:cViewPr varScale="1">
        <p:scale>
          <a:sx n="107" d="100"/>
          <a:sy n="107" d="100"/>
        </p:scale>
        <p:origin x="200"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4/18/20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4/18/20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cikit-learn.org/stable/modules/linear_model.html" TargetMode="Externa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10489"/>
            <a:ext cx="8676222" cy="3200400"/>
          </a:xfrm>
        </p:spPr>
        <p:txBody>
          <a:bodyPr/>
          <a:lstStyle/>
          <a:p>
            <a:r>
              <a:rPr lang="en-US" dirty="0" smtClean="0"/>
              <a:t>Machine LEARNING</a:t>
            </a:r>
            <a:endParaRPr lang="en-US" dirty="0"/>
          </a:p>
        </p:txBody>
      </p:sp>
      <p:sp>
        <p:nvSpPr>
          <p:cNvPr id="3" name="Subtitle 2"/>
          <p:cNvSpPr>
            <a:spLocks noGrp="1"/>
          </p:cNvSpPr>
          <p:nvPr>
            <p:ph type="subTitle" idx="1"/>
          </p:nvPr>
        </p:nvSpPr>
        <p:spPr>
          <a:xfrm>
            <a:off x="1751012" y="3326130"/>
            <a:ext cx="8676222" cy="1905000"/>
          </a:xfrm>
        </p:spPr>
        <p:txBody>
          <a:bodyPr/>
          <a:lstStyle/>
          <a:p>
            <a:r>
              <a:rPr lang="en-US" dirty="0" smtClean="0"/>
              <a:t>FOUNDATIONS AND ALGORITHMS</a:t>
            </a:r>
            <a:endParaRPr lang="en-US" dirty="0"/>
          </a:p>
        </p:txBody>
      </p:sp>
    </p:spTree>
    <p:extLst>
      <p:ext uri="{BB962C8B-B14F-4D97-AF65-F5344CB8AC3E}">
        <p14:creationId xmlns:p14="http://schemas.microsoft.com/office/powerpoint/2010/main" val="15033030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SUPERVISED LEARNING</a:t>
            </a:r>
            <a:endParaRPr lang="en-US" b="1" dirty="0"/>
          </a:p>
        </p:txBody>
      </p:sp>
      <p:sp>
        <p:nvSpPr>
          <p:cNvPr id="2" name="Rectangle 1"/>
          <p:cNvSpPr/>
          <p:nvPr/>
        </p:nvSpPr>
        <p:spPr>
          <a:xfrm>
            <a:off x="135572" y="1225689"/>
            <a:ext cx="11888787" cy="5632311"/>
          </a:xfrm>
          <a:prstGeom prst="rect">
            <a:avLst/>
          </a:prstGeom>
        </p:spPr>
        <p:txBody>
          <a:bodyPr wrap="square">
            <a:spAutoFit/>
          </a:bodyPr>
          <a:lstStyle/>
          <a:p>
            <a:pPr marL="342900" indent="-342900" algn="just">
              <a:buFont typeface="Arial" charset="0"/>
              <a:buChar char="•"/>
            </a:pPr>
            <a:r>
              <a:rPr lang="en-US" dirty="0">
                <a:solidFill>
                  <a:schemeClr val="bg1"/>
                </a:solidFill>
              </a:rPr>
              <a:t>Supervised machine learning algorithms are designed to learn by example. </a:t>
            </a:r>
            <a:endParaRPr lang="en-US" dirty="0" smtClean="0">
              <a:solidFill>
                <a:schemeClr val="bg1"/>
              </a:solidFill>
            </a:endParaRPr>
          </a:p>
          <a:p>
            <a:pPr marL="342900" indent="-342900" algn="just">
              <a:buFont typeface="Arial" charset="0"/>
              <a:buChar char="•"/>
            </a:pPr>
            <a:endParaRPr lang="en-US" dirty="0">
              <a:solidFill>
                <a:schemeClr val="bg1"/>
              </a:solidFill>
            </a:endParaRPr>
          </a:p>
          <a:p>
            <a:pPr marL="342900" indent="-342900" algn="just">
              <a:buFont typeface="Arial" charset="0"/>
              <a:buChar char="•"/>
            </a:pPr>
            <a:r>
              <a:rPr lang="en-US" dirty="0" smtClean="0">
                <a:solidFill>
                  <a:schemeClr val="bg1"/>
                </a:solidFill>
              </a:rPr>
              <a:t>The </a:t>
            </a:r>
            <a:r>
              <a:rPr lang="en-US" dirty="0">
                <a:solidFill>
                  <a:schemeClr val="bg1"/>
                </a:solidFill>
              </a:rPr>
              <a:t>name “supervised” learning originates from the idea that training this type of algorithm is like having a teacher supervise the whole process</a:t>
            </a:r>
            <a:r>
              <a:rPr lang="en-US" dirty="0" smtClean="0">
                <a:solidFill>
                  <a:schemeClr val="bg1"/>
                </a:solidFill>
              </a:rPr>
              <a:t>.</a:t>
            </a:r>
          </a:p>
          <a:p>
            <a:pPr marL="342900" indent="-342900" algn="just">
              <a:buFont typeface="Arial" charset="0"/>
              <a:buChar char="•"/>
            </a:pPr>
            <a:endParaRPr lang="en-US" dirty="0" smtClean="0">
              <a:solidFill>
                <a:schemeClr val="bg1"/>
              </a:solidFill>
            </a:endParaRPr>
          </a:p>
          <a:p>
            <a:pPr marL="342900" indent="-342900" algn="just">
              <a:buFont typeface="Arial" charset="0"/>
              <a:buChar char="•"/>
            </a:pPr>
            <a:r>
              <a:rPr lang="en-US" dirty="0">
                <a:solidFill>
                  <a:schemeClr val="bg1"/>
                </a:solidFill>
              </a:rPr>
              <a:t>When training a supervised learning algorithm, the training data will consist of inputs paired with the correct outputs. </a:t>
            </a:r>
            <a:endParaRPr lang="en-US" dirty="0" smtClean="0">
              <a:solidFill>
                <a:schemeClr val="bg1"/>
              </a:solidFill>
            </a:endParaRPr>
          </a:p>
          <a:p>
            <a:pPr marL="342900" indent="-342900" algn="just">
              <a:buFont typeface="Arial" charset="0"/>
              <a:buChar char="•"/>
            </a:pPr>
            <a:endParaRPr lang="en-US" dirty="0">
              <a:solidFill>
                <a:schemeClr val="bg1"/>
              </a:solidFill>
            </a:endParaRPr>
          </a:p>
          <a:p>
            <a:pPr marL="342900" indent="-342900" algn="just">
              <a:buFont typeface="Arial" charset="0"/>
              <a:buChar char="•"/>
            </a:pPr>
            <a:r>
              <a:rPr lang="en-US" dirty="0" smtClean="0">
                <a:solidFill>
                  <a:schemeClr val="bg1"/>
                </a:solidFill>
              </a:rPr>
              <a:t>During </a:t>
            </a:r>
            <a:r>
              <a:rPr lang="en-US" dirty="0">
                <a:solidFill>
                  <a:schemeClr val="bg1"/>
                </a:solidFill>
              </a:rPr>
              <a:t>training, the algorithm will search for patterns in the data that correlate with the desired outputs. </a:t>
            </a:r>
            <a:endParaRPr lang="en-US" dirty="0" smtClean="0">
              <a:solidFill>
                <a:schemeClr val="bg1"/>
              </a:solidFill>
            </a:endParaRPr>
          </a:p>
          <a:p>
            <a:pPr marL="342900" indent="-342900" algn="just">
              <a:buFont typeface="Arial" charset="0"/>
              <a:buChar char="•"/>
            </a:pPr>
            <a:endParaRPr lang="en-US" dirty="0">
              <a:solidFill>
                <a:schemeClr val="bg1"/>
              </a:solidFill>
            </a:endParaRPr>
          </a:p>
          <a:p>
            <a:pPr marL="342900" indent="-342900" algn="just">
              <a:buFont typeface="Arial" charset="0"/>
              <a:buChar char="•"/>
            </a:pPr>
            <a:r>
              <a:rPr lang="en-US" dirty="0" smtClean="0">
                <a:solidFill>
                  <a:schemeClr val="bg1"/>
                </a:solidFill>
              </a:rPr>
              <a:t>After </a:t>
            </a:r>
            <a:r>
              <a:rPr lang="en-US" dirty="0">
                <a:solidFill>
                  <a:schemeClr val="bg1"/>
                </a:solidFill>
              </a:rPr>
              <a:t>training, a supervised learning algorithm will take in new unseen inputs and will determine which label the new inputs will be classified as based on prior training data. </a:t>
            </a:r>
            <a:endParaRPr lang="en-US" dirty="0" smtClean="0">
              <a:solidFill>
                <a:schemeClr val="bg1"/>
              </a:solidFill>
            </a:endParaRPr>
          </a:p>
          <a:p>
            <a:pPr marL="342900" indent="-342900" algn="just">
              <a:buFont typeface="Arial" charset="0"/>
              <a:buChar char="•"/>
            </a:pPr>
            <a:endParaRPr lang="en-US" dirty="0">
              <a:solidFill>
                <a:schemeClr val="bg1"/>
              </a:solidFill>
            </a:endParaRPr>
          </a:p>
          <a:p>
            <a:pPr marL="342900" indent="-342900" algn="just">
              <a:buFont typeface="Arial" charset="0"/>
              <a:buChar char="•"/>
            </a:pPr>
            <a:r>
              <a:rPr lang="en-US" dirty="0" smtClean="0">
                <a:solidFill>
                  <a:schemeClr val="bg1"/>
                </a:solidFill>
              </a:rPr>
              <a:t>The </a:t>
            </a:r>
            <a:r>
              <a:rPr lang="en-US" dirty="0">
                <a:solidFill>
                  <a:schemeClr val="bg1"/>
                </a:solidFill>
              </a:rPr>
              <a:t>objective of a supervised learning model is to predict the correct label for newly presented input data.</a:t>
            </a:r>
            <a:endParaRPr lang="en-US" dirty="0" smtClean="0">
              <a:solidFill>
                <a:schemeClr val="bg1"/>
              </a:solidFill>
            </a:endParaRPr>
          </a:p>
          <a:p>
            <a:pPr marL="342900" indent="-342900" algn="just">
              <a:buFont typeface="Arial" charset="0"/>
              <a:buChar char="•"/>
            </a:pPr>
            <a:endParaRPr lang="en-US" dirty="0">
              <a:solidFill>
                <a:schemeClr val="bg1"/>
              </a:solidFill>
            </a:endParaRPr>
          </a:p>
          <a:p>
            <a:pPr marL="342900" indent="-342900" algn="just">
              <a:buFont typeface="Arial" charset="0"/>
              <a:buChar char="•"/>
            </a:pPr>
            <a:r>
              <a:rPr lang="en-US" dirty="0" smtClean="0">
                <a:solidFill>
                  <a:schemeClr val="bg1"/>
                </a:solidFill>
              </a:rPr>
              <a:t>Two Common Types:</a:t>
            </a:r>
          </a:p>
          <a:p>
            <a:pPr marL="800100" lvl="1" indent="-342900" algn="just">
              <a:buFont typeface="Arial" charset="0"/>
              <a:buChar char="•"/>
            </a:pPr>
            <a:r>
              <a:rPr lang="en-US" dirty="0">
                <a:solidFill>
                  <a:schemeClr val="bg1"/>
                </a:solidFill>
              </a:rPr>
              <a:t>	</a:t>
            </a:r>
            <a:r>
              <a:rPr lang="en-US" dirty="0" smtClean="0">
                <a:solidFill>
                  <a:schemeClr val="bg1"/>
                </a:solidFill>
              </a:rPr>
              <a:t>Regression</a:t>
            </a:r>
          </a:p>
          <a:p>
            <a:pPr marL="800100" lvl="1" indent="-342900" algn="just">
              <a:buFont typeface="Arial" charset="0"/>
              <a:buChar char="•"/>
            </a:pPr>
            <a:r>
              <a:rPr lang="en-US" dirty="0">
                <a:solidFill>
                  <a:schemeClr val="bg1"/>
                </a:solidFill>
              </a:rPr>
              <a:t>	</a:t>
            </a:r>
            <a:r>
              <a:rPr lang="en-US" dirty="0" smtClean="0">
                <a:solidFill>
                  <a:schemeClr val="bg1"/>
                </a:solidFill>
              </a:rPr>
              <a:t>Classification</a:t>
            </a:r>
            <a:endParaRPr lang="en-US" dirty="0">
              <a:solidFill>
                <a:schemeClr val="bg1"/>
              </a:solidFill>
            </a:endParaRPr>
          </a:p>
        </p:txBody>
      </p:sp>
    </p:spTree>
    <p:extLst>
      <p:ext uri="{BB962C8B-B14F-4D97-AF65-F5344CB8AC3E}">
        <p14:creationId xmlns:p14="http://schemas.microsoft.com/office/powerpoint/2010/main" val="6923903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Unsupervised learning</a:t>
            </a:r>
            <a:endParaRPr lang="en-US" b="1" dirty="0"/>
          </a:p>
        </p:txBody>
      </p:sp>
      <p:sp>
        <p:nvSpPr>
          <p:cNvPr id="5" name="Rectangle 4"/>
          <p:cNvSpPr/>
          <p:nvPr/>
        </p:nvSpPr>
        <p:spPr>
          <a:xfrm>
            <a:off x="135572" y="1225689"/>
            <a:ext cx="11888787" cy="5632311"/>
          </a:xfrm>
          <a:prstGeom prst="rect">
            <a:avLst/>
          </a:prstGeom>
        </p:spPr>
        <p:txBody>
          <a:bodyPr wrap="square">
            <a:spAutoFit/>
          </a:bodyPr>
          <a:lstStyle/>
          <a:p>
            <a:pPr marL="342900" indent="-342900" algn="just">
              <a:buFont typeface="Arial" charset="0"/>
              <a:buChar char="•"/>
            </a:pPr>
            <a:r>
              <a:rPr lang="en-US" sz="2000" dirty="0">
                <a:solidFill>
                  <a:schemeClr val="bg1"/>
                </a:solidFill>
              </a:rPr>
              <a:t>Unsupervised learning is where you only have input data (X) and no corresponding output </a:t>
            </a:r>
            <a:r>
              <a:rPr lang="en-US" sz="2000" dirty="0" smtClean="0">
                <a:solidFill>
                  <a:schemeClr val="bg1"/>
                </a:solidFill>
              </a:rPr>
              <a:t>variables</a:t>
            </a:r>
          </a:p>
          <a:p>
            <a:pPr marL="342900" indent="-342900" algn="just">
              <a:buFont typeface="Arial" charset="0"/>
              <a:buChar char="•"/>
            </a:pPr>
            <a:endParaRPr lang="en-US" sz="2000" dirty="0">
              <a:solidFill>
                <a:schemeClr val="bg1"/>
              </a:solidFill>
            </a:endParaRPr>
          </a:p>
          <a:p>
            <a:pPr marL="342900" indent="-342900" algn="just">
              <a:buFont typeface="Arial" charset="0"/>
              <a:buChar char="•"/>
            </a:pPr>
            <a:r>
              <a:rPr lang="en-US" sz="2000" dirty="0">
                <a:solidFill>
                  <a:schemeClr val="bg1"/>
                </a:solidFill>
              </a:rPr>
              <a:t>The goal for unsupervised learning is to model the underlying structure or distribution in the data in order to learn more about the data</a:t>
            </a:r>
            <a:r>
              <a:rPr lang="en-US" sz="2000" dirty="0" smtClean="0">
                <a:solidFill>
                  <a:schemeClr val="bg1"/>
                </a:solidFill>
              </a:rPr>
              <a:t>.</a:t>
            </a:r>
          </a:p>
          <a:p>
            <a:pPr marL="342900" indent="-342900" algn="just">
              <a:buFont typeface="Arial" charset="0"/>
              <a:buChar char="•"/>
            </a:pPr>
            <a:endParaRPr lang="en-US" sz="2000" dirty="0">
              <a:solidFill>
                <a:schemeClr val="bg1"/>
              </a:solidFill>
            </a:endParaRPr>
          </a:p>
          <a:p>
            <a:pPr marL="342900" indent="-342900" algn="just">
              <a:buFont typeface="Arial" charset="0"/>
              <a:buChar char="•"/>
            </a:pPr>
            <a:r>
              <a:rPr lang="en-US" sz="2000" dirty="0">
                <a:solidFill>
                  <a:schemeClr val="bg1"/>
                </a:solidFill>
              </a:rPr>
              <a:t>These are called unsupervised learning because unlike supervised learning above there is no correct answers and there is no teacher. Algorithms are left to their own devises to discover and present the interesting structure in the data</a:t>
            </a:r>
            <a:r>
              <a:rPr lang="en-US" sz="2000" dirty="0" smtClean="0">
                <a:solidFill>
                  <a:schemeClr val="bg1"/>
                </a:solidFill>
              </a:rPr>
              <a:t>.</a:t>
            </a:r>
          </a:p>
          <a:p>
            <a:pPr marL="342900" indent="-342900" algn="just">
              <a:buFont typeface="Arial" charset="0"/>
              <a:buChar char="•"/>
            </a:pPr>
            <a:endParaRPr lang="en-US" sz="2000" dirty="0" smtClean="0">
              <a:solidFill>
                <a:schemeClr val="bg1"/>
              </a:solidFill>
            </a:endParaRPr>
          </a:p>
          <a:p>
            <a:pPr marL="342900" indent="-342900" algn="just">
              <a:buFont typeface="Arial" charset="0"/>
              <a:buChar char="•"/>
            </a:pPr>
            <a:r>
              <a:rPr lang="en-US" sz="2000" dirty="0" smtClean="0">
                <a:solidFill>
                  <a:schemeClr val="bg1"/>
                </a:solidFill>
              </a:rPr>
              <a:t>Unsupervised </a:t>
            </a:r>
            <a:r>
              <a:rPr lang="en-US" sz="2000" dirty="0">
                <a:solidFill>
                  <a:schemeClr val="bg1"/>
                </a:solidFill>
              </a:rPr>
              <a:t>learning problems can be further grouped into clustering and association problems.</a:t>
            </a:r>
          </a:p>
          <a:p>
            <a:pPr marL="1200150" lvl="2" indent="-285750" algn="just">
              <a:buFont typeface="Arial" charset="0"/>
              <a:buChar char="•"/>
            </a:pPr>
            <a:r>
              <a:rPr lang="en-US" sz="2000" dirty="0">
                <a:solidFill>
                  <a:schemeClr val="bg1"/>
                </a:solidFill>
              </a:rPr>
              <a:t>Clustering: A clustering problem is where you want to discover the inherent groupings in the data, such as grouping customers by purchasing behavior</a:t>
            </a:r>
            <a:r>
              <a:rPr lang="en-US" sz="2000" dirty="0" smtClean="0">
                <a:solidFill>
                  <a:schemeClr val="bg1"/>
                </a:solidFill>
              </a:rPr>
              <a:t>.</a:t>
            </a:r>
          </a:p>
          <a:p>
            <a:pPr marL="1200150" lvl="2" indent="-285750" algn="just">
              <a:buFont typeface="Arial" charset="0"/>
              <a:buChar char="•"/>
            </a:pPr>
            <a:endParaRPr lang="en-US" sz="2000" dirty="0">
              <a:solidFill>
                <a:schemeClr val="bg1"/>
              </a:solidFill>
            </a:endParaRPr>
          </a:p>
          <a:p>
            <a:pPr marL="1200150" lvl="2" indent="-285750" algn="just">
              <a:buFont typeface="Arial" charset="0"/>
              <a:buChar char="•"/>
            </a:pPr>
            <a:r>
              <a:rPr lang="en-US" sz="2000" dirty="0">
                <a:solidFill>
                  <a:schemeClr val="bg1"/>
                </a:solidFill>
              </a:rPr>
              <a:t>Association:  An association rule learning problem is where you want to discover rules that describe large portions of your data, such as people that buy X also tend to buy Y.</a:t>
            </a:r>
          </a:p>
        </p:txBody>
      </p:sp>
    </p:spTree>
    <p:extLst>
      <p:ext uri="{BB962C8B-B14F-4D97-AF65-F5344CB8AC3E}">
        <p14:creationId xmlns:p14="http://schemas.microsoft.com/office/powerpoint/2010/main" val="1646076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Semi supervised learning</a:t>
            </a:r>
            <a:endParaRPr lang="en-US" b="1" dirty="0"/>
          </a:p>
        </p:txBody>
      </p:sp>
      <p:sp>
        <p:nvSpPr>
          <p:cNvPr id="5" name="Rectangle 4"/>
          <p:cNvSpPr/>
          <p:nvPr/>
        </p:nvSpPr>
        <p:spPr>
          <a:xfrm>
            <a:off x="135572" y="1225689"/>
            <a:ext cx="11888787" cy="5940088"/>
          </a:xfrm>
          <a:prstGeom prst="rect">
            <a:avLst/>
          </a:prstGeom>
        </p:spPr>
        <p:txBody>
          <a:bodyPr wrap="square">
            <a:spAutoFit/>
          </a:bodyPr>
          <a:lstStyle/>
          <a:p>
            <a:pPr marL="342900" indent="-342900" algn="just">
              <a:buFont typeface="Arial" charset="0"/>
              <a:buChar char="•"/>
            </a:pPr>
            <a:r>
              <a:rPr lang="en-US" sz="2000" dirty="0">
                <a:solidFill>
                  <a:schemeClr val="bg1"/>
                </a:solidFill>
              </a:rPr>
              <a:t>Problems where you have a large amount of input data (X) and only some of the data is labeled (Y) are called semi-supervised learning problems</a:t>
            </a:r>
            <a:r>
              <a:rPr lang="en-US" sz="2000" dirty="0" smtClean="0">
                <a:solidFill>
                  <a:schemeClr val="bg1"/>
                </a:solidFill>
              </a:rPr>
              <a:t>.</a:t>
            </a:r>
          </a:p>
          <a:p>
            <a:pPr marL="342900" indent="-342900" algn="just">
              <a:buFont typeface="Arial" charset="0"/>
              <a:buChar char="•"/>
            </a:pPr>
            <a:endParaRPr lang="en-US" sz="2000" dirty="0">
              <a:solidFill>
                <a:schemeClr val="bg1"/>
              </a:solidFill>
            </a:endParaRPr>
          </a:p>
          <a:p>
            <a:pPr marL="342900" indent="-342900" algn="just">
              <a:buFont typeface="Arial" charset="0"/>
              <a:buChar char="•"/>
            </a:pPr>
            <a:r>
              <a:rPr lang="en-US" sz="2000" dirty="0">
                <a:solidFill>
                  <a:schemeClr val="bg1"/>
                </a:solidFill>
              </a:rPr>
              <a:t>These problems sit in between both supervised and unsupervised learning</a:t>
            </a:r>
            <a:r>
              <a:rPr lang="en-US" sz="2000" dirty="0" smtClean="0">
                <a:solidFill>
                  <a:schemeClr val="bg1"/>
                </a:solidFill>
              </a:rPr>
              <a:t>.</a:t>
            </a:r>
          </a:p>
          <a:p>
            <a:pPr marL="342900" indent="-342900" algn="just">
              <a:buFont typeface="Arial" charset="0"/>
              <a:buChar char="•"/>
            </a:pPr>
            <a:endParaRPr lang="en-US" sz="2000" dirty="0">
              <a:solidFill>
                <a:schemeClr val="bg1"/>
              </a:solidFill>
            </a:endParaRPr>
          </a:p>
          <a:p>
            <a:pPr marL="342900" indent="-342900" algn="just">
              <a:buFont typeface="Arial" charset="0"/>
              <a:buChar char="•"/>
            </a:pPr>
            <a:r>
              <a:rPr lang="en-US" sz="2000" dirty="0">
                <a:solidFill>
                  <a:schemeClr val="bg1"/>
                </a:solidFill>
              </a:rPr>
              <a:t>A good example is a photo archive where only some of the images are labeled, (e.g. dog, cat, person) and the majority are unlabeled</a:t>
            </a:r>
            <a:r>
              <a:rPr lang="en-US" sz="2000" dirty="0" smtClean="0">
                <a:solidFill>
                  <a:schemeClr val="bg1"/>
                </a:solidFill>
              </a:rPr>
              <a:t>.</a:t>
            </a:r>
          </a:p>
          <a:p>
            <a:pPr marL="342900" indent="-342900" algn="just">
              <a:buFont typeface="Arial" charset="0"/>
              <a:buChar char="•"/>
            </a:pPr>
            <a:endParaRPr lang="en-US" sz="2000" dirty="0">
              <a:solidFill>
                <a:schemeClr val="bg1"/>
              </a:solidFill>
            </a:endParaRPr>
          </a:p>
          <a:p>
            <a:pPr marL="342900" indent="-342900" algn="just">
              <a:buFont typeface="Arial" charset="0"/>
              <a:buChar char="•"/>
            </a:pPr>
            <a:r>
              <a:rPr lang="en-US" sz="2000" dirty="0">
                <a:solidFill>
                  <a:schemeClr val="bg1"/>
                </a:solidFill>
              </a:rPr>
              <a:t>Many real world machine learning problems fall into this area. This is because it can be expensive or time-consuming to label data as it may require access to domain experts. Whereas unlabeled data is cheap and easy to collect and store</a:t>
            </a:r>
            <a:r>
              <a:rPr lang="en-US" sz="2000" dirty="0" smtClean="0">
                <a:solidFill>
                  <a:schemeClr val="bg1"/>
                </a:solidFill>
              </a:rPr>
              <a:t>.</a:t>
            </a:r>
          </a:p>
          <a:p>
            <a:pPr marL="342900" indent="-342900" algn="just">
              <a:buFont typeface="Arial" charset="0"/>
              <a:buChar char="•"/>
            </a:pPr>
            <a:endParaRPr lang="en-US" sz="2000" dirty="0" smtClean="0">
              <a:solidFill>
                <a:schemeClr val="bg1"/>
              </a:solidFill>
            </a:endParaRPr>
          </a:p>
          <a:p>
            <a:pPr marL="342900" indent="-342900" algn="just">
              <a:buFont typeface="Arial" charset="0"/>
              <a:buChar char="•"/>
            </a:pPr>
            <a:r>
              <a:rPr lang="en-US" sz="2000" dirty="0">
                <a:solidFill>
                  <a:schemeClr val="bg1"/>
                </a:solidFill>
              </a:rPr>
              <a:t>You can use unsupervised learning techniques to discover and learn the structure in the input variables</a:t>
            </a:r>
            <a:r>
              <a:rPr lang="en-US" sz="2000" dirty="0" smtClean="0">
                <a:solidFill>
                  <a:schemeClr val="bg1"/>
                </a:solidFill>
              </a:rPr>
              <a:t>.</a:t>
            </a:r>
          </a:p>
          <a:p>
            <a:pPr marL="342900" indent="-342900" algn="just">
              <a:buFont typeface="Arial" charset="0"/>
              <a:buChar char="•"/>
            </a:pPr>
            <a:endParaRPr lang="en-US" sz="2000" dirty="0">
              <a:solidFill>
                <a:schemeClr val="bg1"/>
              </a:solidFill>
            </a:endParaRPr>
          </a:p>
          <a:p>
            <a:pPr marL="342900" indent="-342900" algn="just">
              <a:buFont typeface="Arial" charset="0"/>
              <a:buChar char="•"/>
            </a:pPr>
            <a:r>
              <a:rPr lang="en-US" sz="2000" dirty="0">
                <a:solidFill>
                  <a:schemeClr val="bg1"/>
                </a:solidFill>
              </a:rPr>
              <a:t>You can also use supervised learning techniques to make best guess predictions for the unlabeled data, feed that data back into the supervised learning algorithm as training data and use the model to make predictions on new unseen data.</a:t>
            </a:r>
          </a:p>
          <a:p>
            <a:pPr marL="342900" indent="-342900" algn="just">
              <a:buFont typeface="Arial" charset="0"/>
              <a:buChar char="•"/>
            </a:pPr>
            <a:endParaRPr lang="en-US" sz="2000" dirty="0">
              <a:solidFill>
                <a:schemeClr val="bg1"/>
              </a:solidFill>
            </a:endParaRPr>
          </a:p>
        </p:txBody>
      </p:sp>
    </p:spTree>
    <p:extLst>
      <p:ext uri="{BB962C8B-B14F-4D97-AF65-F5344CB8AC3E}">
        <p14:creationId xmlns:p14="http://schemas.microsoft.com/office/powerpoint/2010/main" val="311559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Reinforcement learning</a:t>
            </a:r>
            <a:endParaRPr lang="en-US" b="1" dirty="0"/>
          </a:p>
        </p:txBody>
      </p:sp>
      <p:sp>
        <p:nvSpPr>
          <p:cNvPr id="5" name="Rectangle 4"/>
          <p:cNvSpPr/>
          <p:nvPr/>
        </p:nvSpPr>
        <p:spPr>
          <a:xfrm>
            <a:off x="135572" y="1225689"/>
            <a:ext cx="11888787" cy="4401205"/>
          </a:xfrm>
          <a:prstGeom prst="rect">
            <a:avLst/>
          </a:prstGeom>
        </p:spPr>
        <p:txBody>
          <a:bodyPr wrap="square">
            <a:spAutoFit/>
          </a:bodyPr>
          <a:lstStyle/>
          <a:p>
            <a:pPr marL="342900" indent="-342900" algn="just">
              <a:buFont typeface="Arial" charset="0"/>
              <a:buChar char="•"/>
            </a:pPr>
            <a:r>
              <a:rPr lang="en-US" sz="2000" dirty="0">
                <a:solidFill>
                  <a:schemeClr val="bg1"/>
                </a:solidFill>
              </a:rPr>
              <a:t>Reinforcement learning describes a class of problems where an agent operates in an environment and must learn to operate using feedback</a:t>
            </a:r>
            <a:r>
              <a:rPr lang="en-US" sz="2000" dirty="0" smtClean="0">
                <a:solidFill>
                  <a:schemeClr val="bg1"/>
                </a:solidFill>
              </a:rPr>
              <a:t>.</a:t>
            </a:r>
          </a:p>
          <a:p>
            <a:pPr marL="342900" indent="-342900" algn="just">
              <a:buFont typeface="Arial" charset="0"/>
              <a:buChar char="•"/>
            </a:pPr>
            <a:endParaRPr lang="en-US" sz="2000" dirty="0">
              <a:solidFill>
                <a:schemeClr val="bg1"/>
              </a:solidFill>
            </a:endParaRPr>
          </a:p>
          <a:p>
            <a:pPr marL="342900" indent="-342900" algn="just">
              <a:buFont typeface="Arial" charset="0"/>
              <a:buChar char="•"/>
            </a:pPr>
            <a:r>
              <a:rPr lang="en-US" sz="2000" dirty="0">
                <a:solidFill>
                  <a:schemeClr val="bg1"/>
                </a:solidFill>
              </a:rPr>
              <a:t>Reinforcement learning is learning what to do — how to map situations to actions—so as to maximize a numerical reward signal. The learner is not told which actions to take, but instead must discover which actions yield the most reward by trying them</a:t>
            </a:r>
            <a:r>
              <a:rPr lang="en-US" sz="2000" dirty="0" smtClean="0">
                <a:solidFill>
                  <a:schemeClr val="bg1"/>
                </a:solidFill>
              </a:rPr>
              <a:t>.</a:t>
            </a:r>
          </a:p>
          <a:p>
            <a:pPr marL="342900" indent="-342900" algn="just">
              <a:buFont typeface="Arial" charset="0"/>
              <a:buChar char="•"/>
            </a:pPr>
            <a:endParaRPr lang="en-US" sz="2000" dirty="0" smtClean="0">
              <a:solidFill>
                <a:schemeClr val="bg1"/>
              </a:solidFill>
            </a:endParaRPr>
          </a:p>
          <a:p>
            <a:pPr marL="342900" indent="-342900" algn="just">
              <a:buFont typeface="Arial" charset="0"/>
              <a:buChar char="•"/>
            </a:pPr>
            <a:r>
              <a:rPr lang="en-US" sz="2000" dirty="0">
                <a:solidFill>
                  <a:schemeClr val="bg1"/>
                </a:solidFill>
              </a:rPr>
              <a:t>The use of an environment means that there is no fixed training dataset, rather a goal or set of goals that an agent is required to achieve, actions they may perform, and feedback about performance toward the goal</a:t>
            </a:r>
            <a:r>
              <a:rPr lang="en-US" sz="2000" dirty="0" smtClean="0">
                <a:solidFill>
                  <a:schemeClr val="bg1"/>
                </a:solidFill>
              </a:rPr>
              <a:t>.</a:t>
            </a:r>
          </a:p>
          <a:p>
            <a:pPr marL="342900" indent="-342900" algn="just">
              <a:buFont typeface="Arial" charset="0"/>
              <a:buChar char="•"/>
            </a:pPr>
            <a:endParaRPr lang="en-US" sz="2000" dirty="0">
              <a:solidFill>
                <a:schemeClr val="bg1"/>
              </a:solidFill>
            </a:endParaRPr>
          </a:p>
          <a:p>
            <a:pPr marL="342900" indent="-342900" algn="just">
              <a:buFont typeface="Arial" charset="0"/>
              <a:buChar char="•"/>
            </a:pPr>
            <a:r>
              <a:rPr lang="en-US" sz="2000" dirty="0">
                <a:solidFill>
                  <a:schemeClr val="bg1"/>
                </a:solidFill>
              </a:rPr>
              <a:t>An example of a reinforcement problem is playing a game where the agent has the goal of getting a high score and can make moves in the game and received feedback in terms of punishments or rewards.</a:t>
            </a:r>
          </a:p>
        </p:txBody>
      </p:sp>
    </p:spTree>
    <p:extLst>
      <p:ext uri="{BB962C8B-B14F-4D97-AF65-F5344CB8AC3E}">
        <p14:creationId xmlns:p14="http://schemas.microsoft.com/office/powerpoint/2010/main" val="20117301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Machine learning workflow</a:t>
            </a:r>
            <a:endParaRPr lang="en-US" b="1" dirty="0"/>
          </a:p>
        </p:txBody>
      </p:sp>
      <p:pic>
        <p:nvPicPr>
          <p:cNvPr id="4" name="Picture 3"/>
          <p:cNvPicPr>
            <a:picLocks noChangeAspect="1"/>
          </p:cNvPicPr>
          <p:nvPr/>
        </p:nvPicPr>
        <p:blipFill>
          <a:blip r:embed="rId3"/>
          <a:stretch>
            <a:fillRect/>
          </a:stretch>
        </p:blipFill>
        <p:spPr>
          <a:xfrm>
            <a:off x="1383030" y="1657074"/>
            <a:ext cx="9798050" cy="4960896"/>
          </a:xfrm>
          <a:prstGeom prst="rect">
            <a:avLst/>
          </a:prstGeom>
        </p:spPr>
      </p:pic>
    </p:spTree>
    <p:extLst>
      <p:ext uri="{BB962C8B-B14F-4D97-AF65-F5344CB8AC3E}">
        <p14:creationId xmlns:p14="http://schemas.microsoft.com/office/powerpoint/2010/main" val="1914612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Classification use cases</a:t>
            </a:r>
            <a:endParaRPr lang="en-US" b="1" dirty="0"/>
          </a:p>
        </p:txBody>
      </p:sp>
      <p:pic>
        <p:nvPicPr>
          <p:cNvPr id="1036" name="Picture 12" descr="lassification concept line icon simple element Vector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7465" t="25562" r="26216" b="18814"/>
          <a:stretch/>
        </p:blipFill>
        <p:spPr bwMode="auto">
          <a:xfrm>
            <a:off x="880109" y="2503170"/>
            <a:ext cx="2274571" cy="310896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3937635" y="1691640"/>
            <a:ext cx="0" cy="473202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4720590" y="1703160"/>
            <a:ext cx="6938010" cy="4708981"/>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smtClean="0">
                <a:solidFill>
                  <a:schemeClr val="bg1"/>
                </a:solidFill>
              </a:rPr>
              <a:t>Categorization</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sz="2000" dirty="0">
              <a:solidFill>
                <a:schemeClr val="bg1"/>
              </a:solidFill>
            </a:endParaRPr>
          </a:p>
          <a:p>
            <a:pPr marL="742950" lvl="1" indent="-285750" defTabSz="914400">
              <a:buFont typeface="Arial" charset="0"/>
              <a:buChar char="•"/>
            </a:pPr>
            <a:r>
              <a:rPr lang="en-US" sz="2000" dirty="0" smtClean="0">
                <a:solidFill>
                  <a:schemeClr val="bg1"/>
                </a:solidFill>
              </a:rPr>
              <a:t>Email: Spam or Ham?</a:t>
            </a:r>
          </a:p>
          <a:p>
            <a:pPr marL="742950" lvl="1" indent="-285750" defTabSz="914400">
              <a:buFont typeface="Arial" charset="0"/>
              <a:buChar char="•"/>
            </a:pPr>
            <a:endParaRPr lang="en-US" sz="2000" dirty="0">
              <a:solidFill>
                <a:schemeClr val="bg1"/>
              </a:solidFill>
            </a:endParaRPr>
          </a:p>
          <a:p>
            <a:pPr marL="742950" lvl="1" indent="-285750" defTabSz="914400">
              <a:buFont typeface="Arial" charset="0"/>
              <a:buChar char="•"/>
            </a:pPr>
            <a:r>
              <a:rPr lang="en-US" sz="2000" dirty="0" smtClean="0">
                <a:solidFill>
                  <a:schemeClr val="bg1"/>
                </a:solidFill>
              </a:rPr>
              <a:t>Stocks: Buy, Sell or Hold?</a:t>
            </a:r>
          </a:p>
          <a:p>
            <a:pPr marL="742950" lvl="1" indent="-285750" defTabSz="914400">
              <a:buFont typeface="Arial" charset="0"/>
              <a:buChar char="•"/>
            </a:pPr>
            <a:endParaRPr lang="en-US" sz="2000" dirty="0">
              <a:solidFill>
                <a:schemeClr val="bg1"/>
              </a:solidFill>
            </a:endParaRPr>
          </a:p>
          <a:p>
            <a:pPr marL="742950" lvl="1" indent="-285750" defTabSz="914400">
              <a:buFont typeface="Arial" charset="0"/>
              <a:buChar char="•"/>
            </a:pPr>
            <a:r>
              <a:rPr lang="en-US" sz="2000" dirty="0" smtClean="0">
                <a:solidFill>
                  <a:schemeClr val="bg1"/>
                </a:solidFill>
              </a:rPr>
              <a:t>Images: Cat, Dog or Mouse?</a:t>
            </a:r>
          </a:p>
          <a:p>
            <a:pPr marL="742950" lvl="1" indent="-285750" defTabSz="914400">
              <a:buFont typeface="Arial" charset="0"/>
              <a:buChar char="•"/>
            </a:pPr>
            <a:endParaRPr lang="en-US" sz="2000" dirty="0" smtClean="0">
              <a:solidFill>
                <a:schemeClr val="bg1"/>
              </a:solidFill>
            </a:endParaRPr>
          </a:p>
          <a:p>
            <a:pPr marL="742950" lvl="1" indent="-285750" defTabSz="914400">
              <a:buFont typeface="Arial" charset="0"/>
              <a:buChar char="•"/>
            </a:pPr>
            <a:r>
              <a:rPr lang="en-US" sz="2000" dirty="0" smtClean="0">
                <a:solidFill>
                  <a:schemeClr val="bg1"/>
                </a:solidFill>
              </a:rPr>
              <a:t>Text: Positive, Negative or Neutral?</a:t>
            </a:r>
          </a:p>
          <a:p>
            <a:pPr marL="742950" lvl="1" indent="-285750" defTabSz="914400">
              <a:buFont typeface="Arial" charset="0"/>
              <a:buChar char="•"/>
            </a:pPr>
            <a:endParaRPr lang="en-US" sz="2000" dirty="0">
              <a:solidFill>
                <a:schemeClr val="bg1"/>
              </a:solidFill>
            </a:endParaRPr>
          </a:p>
          <a:p>
            <a:pPr marL="742950" lvl="1" indent="-285750" defTabSz="914400">
              <a:buFont typeface="Arial" charset="0"/>
              <a:buChar char="•"/>
            </a:pPr>
            <a:r>
              <a:rPr lang="en-US" sz="2000" dirty="0" smtClean="0">
                <a:solidFill>
                  <a:schemeClr val="bg1"/>
                </a:solidFill>
              </a:rPr>
              <a:t>Weather: Sunny, Rainy or Windy?</a:t>
            </a:r>
          </a:p>
          <a:p>
            <a:pPr marL="742950" lvl="1" indent="-285750" defTabSz="914400">
              <a:buFont typeface="Arial" charset="0"/>
              <a:buChar char="•"/>
            </a:pPr>
            <a:endParaRPr lang="en-US" sz="2000" dirty="0">
              <a:solidFill>
                <a:schemeClr val="bg1"/>
              </a:solidFill>
            </a:endParaRPr>
          </a:p>
          <a:p>
            <a:pPr marL="742950" lvl="1" indent="-285750" defTabSz="914400">
              <a:buFont typeface="Arial" charset="0"/>
              <a:buChar char="•"/>
            </a:pPr>
            <a:r>
              <a:rPr lang="en-US" sz="2000" dirty="0" smtClean="0">
                <a:solidFill>
                  <a:schemeClr val="bg1"/>
                </a:solidFill>
              </a:rPr>
              <a:t>Cricket: Loss or Win?</a:t>
            </a:r>
          </a:p>
          <a:p>
            <a:pPr marL="742950" lvl="1" indent="-285750" defTabSz="914400">
              <a:buFont typeface="Arial" charset="0"/>
              <a:buChar char="•"/>
            </a:pPr>
            <a:endParaRPr lang="en-US" sz="2000" dirty="0">
              <a:solidFill>
                <a:schemeClr val="bg1"/>
              </a:solidFill>
            </a:endParaRPr>
          </a:p>
          <a:p>
            <a:pPr marL="742950" lvl="1" indent="-285750" defTabSz="914400">
              <a:buFont typeface="Arial" charset="0"/>
              <a:buChar char="•"/>
            </a:pPr>
            <a:r>
              <a:rPr lang="en-US" sz="2000" dirty="0" smtClean="0">
                <a:solidFill>
                  <a:schemeClr val="bg1"/>
                </a:solidFill>
              </a:rPr>
              <a:t>Medical Diagnosis: Positive or Negative?</a:t>
            </a:r>
            <a:endParaRPr lang="en-US" sz="2000" dirty="0">
              <a:solidFill>
                <a:schemeClr val="bg1"/>
              </a:solidFill>
            </a:endParaRPr>
          </a:p>
        </p:txBody>
      </p:sp>
    </p:spTree>
    <p:extLst>
      <p:ext uri="{BB962C8B-B14F-4D97-AF65-F5344CB8AC3E}">
        <p14:creationId xmlns:p14="http://schemas.microsoft.com/office/powerpoint/2010/main" val="462848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err="1" smtClean="0"/>
              <a:t>REGRession</a:t>
            </a:r>
            <a:r>
              <a:rPr lang="en-US" b="1" dirty="0" smtClean="0"/>
              <a:t> use cases</a:t>
            </a:r>
            <a:endParaRPr lang="en-US" b="1" dirty="0"/>
          </a:p>
        </p:txBody>
      </p:sp>
      <p:cxnSp>
        <p:nvCxnSpPr>
          <p:cNvPr id="7" name="Straight Connector 6"/>
          <p:cNvCxnSpPr/>
          <p:nvPr/>
        </p:nvCxnSpPr>
        <p:spPr>
          <a:xfrm>
            <a:off x="3937635" y="1691640"/>
            <a:ext cx="0" cy="4732020"/>
          </a:xfrm>
          <a:prstGeom prst="line">
            <a:avLst/>
          </a:prstGeom>
          <a:ln>
            <a:solidFill>
              <a:srgbClr val="00B0F0"/>
            </a:solidFill>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4720590" y="1703160"/>
            <a:ext cx="6938010" cy="4401205"/>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Tx/>
              <a:tabLst/>
              <a:defRPr/>
            </a:pPr>
            <a:r>
              <a:rPr lang="en-US" sz="2000" dirty="0" smtClean="0">
                <a:solidFill>
                  <a:schemeClr val="bg1"/>
                </a:solidFill>
              </a:rPr>
              <a:t>Predict Continuous Numeric Values</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endParaRPr lang="en-US" sz="2000" dirty="0">
              <a:solidFill>
                <a:schemeClr val="bg1"/>
              </a:solidFill>
            </a:endParaRPr>
          </a:p>
          <a:p>
            <a:pPr marL="742950" lvl="1" indent="-285750" defTabSz="914400">
              <a:buFont typeface="Arial" charset="0"/>
              <a:buChar char="•"/>
            </a:pPr>
            <a:r>
              <a:rPr lang="en-US" sz="2000" dirty="0" smtClean="0">
                <a:solidFill>
                  <a:schemeClr val="bg1"/>
                </a:solidFill>
              </a:rPr>
              <a:t>Email: Predict the number of emails</a:t>
            </a:r>
          </a:p>
          <a:p>
            <a:pPr marL="742950" lvl="1" indent="-285750" defTabSz="914400">
              <a:buFont typeface="Arial" charset="0"/>
              <a:buChar char="•"/>
            </a:pPr>
            <a:endParaRPr lang="en-US" sz="2000" dirty="0">
              <a:solidFill>
                <a:schemeClr val="bg1"/>
              </a:solidFill>
            </a:endParaRPr>
          </a:p>
          <a:p>
            <a:pPr marL="742950" lvl="1" indent="-285750" defTabSz="914400">
              <a:buFont typeface="Arial" charset="0"/>
              <a:buChar char="•"/>
            </a:pPr>
            <a:r>
              <a:rPr lang="en-US" sz="2000" dirty="0" smtClean="0">
                <a:solidFill>
                  <a:schemeClr val="bg1"/>
                </a:solidFill>
              </a:rPr>
              <a:t>Stocks: Predict the price for tomorrow</a:t>
            </a:r>
          </a:p>
          <a:p>
            <a:pPr marL="742950" lvl="1" indent="-285750" defTabSz="914400">
              <a:buFont typeface="Arial" charset="0"/>
              <a:buChar char="•"/>
            </a:pPr>
            <a:endParaRPr lang="en-US" sz="2000" dirty="0">
              <a:solidFill>
                <a:schemeClr val="bg1"/>
              </a:solidFill>
            </a:endParaRPr>
          </a:p>
          <a:p>
            <a:pPr marL="742950" lvl="1" indent="-285750" defTabSz="914400">
              <a:buFont typeface="Arial" charset="0"/>
              <a:buChar char="•"/>
            </a:pPr>
            <a:r>
              <a:rPr lang="en-US" sz="2000" dirty="0" smtClean="0">
                <a:solidFill>
                  <a:schemeClr val="bg1"/>
                </a:solidFill>
              </a:rPr>
              <a:t>Automobile: Predict Mileage</a:t>
            </a:r>
          </a:p>
          <a:p>
            <a:pPr marL="742950" lvl="1" indent="-285750" defTabSz="914400">
              <a:buFont typeface="Arial" charset="0"/>
              <a:buChar char="•"/>
            </a:pPr>
            <a:endParaRPr lang="en-US" sz="2000" dirty="0" smtClean="0">
              <a:solidFill>
                <a:schemeClr val="bg1"/>
              </a:solidFill>
            </a:endParaRPr>
          </a:p>
          <a:p>
            <a:pPr marL="742950" lvl="1" indent="-285750" defTabSz="914400">
              <a:buFont typeface="Arial" charset="0"/>
              <a:buChar char="•"/>
            </a:pPr>
            <a:r>
              <a:rPr lang="en-US" sz="2000" dirty="0" smtClean="0">
                <a:solidFill>
                  <a:schemeClr val="bg1"/>
                </a:solidFill>
              </a:rPr>
              <a:t>Real Estate: Predict the price of a land</a:t>
            </a:r>
          </a:p>
          <a:p>
            <a:pPr marL="742950" lvl="1" indent="-285750" defTabSz="914400">
              <a:buFont typeface="Arial" charset="0"/>
              <a:buChar char="•"/>
            </a:pPr>
            <a:endParaRPr lang="en-US" sz="2000" dirty="0">
              <a:solidFill>
                <a:schemeClr val="bg1"/>
              </a:solidFill>
            </a:endParaRPr>
          </a:p>
          <a:p>
            <a:pPr marL="742950" lvl="1" indent="-285750" defTabSz="914400">
              <a:buFont typeface="Arial" charset="0"/>
              <a:buChar char="•"/>
            </a:pPr>
            <a:r>
              <a:rPr lang="en-US" sz="2000" dirty="0" smtClean="0">
                <a:solidFill>
                  <a:schemeClr val="bg1"/>
                </a:solidFill>
              </a:rPr>
              <a:t>Weather: Predict the amount of rainfall</a:t>
            </a:r>
          </a:p>
          <a:p>
            <a:pPr marL="742950" lvl="1" indent="-285750" defTabSz="914400">
              <a:buFont typeface="Arial" charset="0"/>
              <a:buChar char="•"/>
            </a:pPr>
            <a:endParaRPr lang="en-US" sz="2000" dirty="0">
              <a:solidFill>
                <a:schemeClr val="bg1"/>
              </a:solidFill>
            </a:endParaRPr>
          </a:p>
          <a:p>
            <a:pPr marL="742950" lvl="1" indent="-285750" defTabSz="914400">
              <a:buFont typeface="Arial" charset="0"/>
              <a:buChar char="•"/>
            </a:pPr>
            <a:r>
              <a:rPr lang="en-US" sz="2000" dirty="0" smtClean="0">
                <a:solidFill>
                  <a:schemeClr val="bg1"/>
                </a:solidFill>
              </a:rPr>
              <a:t>Cricket: Predict runs scored by a player</a:t>
            </a:r>
          </a:p>
          <a:p>
            <a:pPr marL="742950" lvl="1" indent="-285750" defTabSz="914400">
              <a:buFont typeface="Arial" charset="0"/>
              <a:buChar char="•"/>
            </a:pPr>
            <a:endParaRPr lang="en-US" sz="2000" dirty="0">
              <a:solidFill>
                <a:schemeClr val="bg1"/>
              </a:solidFill>
            </a:endParaRPr>
          </a:p>
        </p:txBody>
      </p:sp>
      <p:pic>
        <p:nvPicPr>
          <p:cNvPr id="2052" name="Picture 4" descr="egression Analysis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1" y="2411730"/>
            <a:ext cx="2548890" cy="25488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82981" y="5234940"/>
            <a:ext cx="1794510" cy="369332"/>
          </a:xfrm>
          <a:prstGeom prst="rect">
            <a:avLst/>
          </a:prstGeom>
          <a:noFill/>
        </p:spPr>
        <p:txBody>
          <a:bodyPr wrap="square" rtlCol="0">
            <a:spAutoFit/>
          </a:bodyPr>
          <a:lstStyle/>
          <a:p>
            <a:pPr algn="ctr"/>
            <a:r>
              <a:rPr lang="en-US" dirty="0" smtClean="0">
                <a:solidFill>
                  <a:schemeClr val="bg1"/>
                </a:solidFill>
              </a:rPr>
              <a:t>REGRESSION</a:t>
            </a:r>
            <a:endParaRPr lang="en-US" dirty="0">
              <a:solidFill>
                <a:schemeClr val="bg1"/>
              </a:solidFill>
            </a:endParaRPr>
          </a:p>
        </p:txBody>
      </p:sp>
    </p:spTree>
    <p:extLst>
      <p:ext uri="{BB962C8B-B14F-4D97-AF65-F5344CB8AC3E}">
        <p14:creationId xmlns:p14="http://schemas.microsoft.com/office/powerpoint/2010/main" val="1630236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2" name="TextBox 1"/>
          <p:cNvSpPr txBox="1"/>
          <p:nvPr/>
        </p:nvSpPr>
        <p:spPr>
          <a:xfrm>
            <a:off x="2155171" y="3038004"/>
            <a:ext cx="7849590" cy="923330"/>
          </a:xfrm>
          <a:prstGeom prst="rect">
            <a:avLst/>
          </a:prstGeom>
          <a:noFill/>
        </p:spPr>
        <p:txBody>
          <a:bodyPr wrap="square" rtlCol="0">
            <a:spAutoFit/>
          </a:bodyPr>
          <a:lstStyle/>
          <a:p>
            <a:pPr algn="ctr"/>
            <a:r>
              <a:rPr lang="en-US" sz="5400" dirty="0" smtClean="0">
                <a:solidFill>
                  <a:srgbClr val="FF0000"/>
                </a:solidFill>
              </a:rPr>
              <a:t>REGRESSION</a:t>
            </a:r>
            <a:endParaRPr lang="en-US" sz="5400" dirty="0">
              <a:solidFill>
                <a:srgbClr val="FF0000"/>
              </a:solidFill>
            </a:endParaRPr>
          </a:p>
        </p:txBody>
      </p:sp>
    </p:spTree>
    <p:extLst>
      <p:ext uri="{BB962C8B-B14F-4D97-AF65-F5344CB8AC3E}">
        <p14:creationId xmlns:p14="http://schemas.microsoft.com/office/powerpoint/2010/main" val="1751488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LINEAR REGRESSION</a:t>
            </a:r>
            <a:endParaRPr lang="en-US" b="1" dirty="0"/>
          </a:p>
        </p:txBody>
      </p:sp>
      <p:pic>
        <p:nvPicPr>
          <p:cNvPr id="2050" name="Picture 2" descr="https://www.gatevidyalay.com/wp-content/uploads/2020/01/Representing-Linear-Regression-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907" y="2491740"/>
            <a:ext cx="5550804"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2970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LINEAR REGRESSION</a:t>
            </a:r>
            <a:endParaRPr lang="en-US" b="1" dirty="0"/>
          </a:p>
        </p:txBody>
      </p:sp>
      <p:pic>
        <p:nvPicPr>
          <p:cNvPr id="2050" name="Picture 2" descr="https://www.gatevidyalay.com/wp-content/uploads/2020/01/Representing-Linear-Regression-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907" y="2491740"/>
            <a:ext cx="5550804" cy="35433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flipV="1">
            <a:off x="4091940" y="5177790"/>
            <a:ext cx="3006090" cy="11430"/>
          </a:xfrm>
          <a:prstGeom prst="line">
            <a:avLst/>
          </a:prstGeom>
          <a:ln w="44450">
            <a:solidFill>
              <a:srgbClr val="00B050"/>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5" name="TextBox 4"/>
              <p:cNvSpPr txBox="1"/>
              <p:nvPr/>
            </p:nvSpPr>
            <p:spPr>
              <a:xfrm>
                <a:off x="8382000" y="3749040"/>
                <a:ext cx="2956560" cy="369332"/>
              </a:xfrm>
              <a:prstGeom prst="rect">
                <a:avLst/>
              </a:prstGeom>
              <a:noFill/>
            </p:spPr>
            <p:txBody>
              <a:bodyPr wrap="square" rtlCol="0">
                <a:spAutoFit/>
              </a:bodyPr>
              <a:lstStyle/>
              <a:p>
                <a:r>
                  <a:rPr lang="en-US" dirty="0" smtClean="0">
                    <a:solidFill>
                      <a:schemeClr val="bg1"/>
                    </a:solidFill>
                  </a:rPr>
                  <a:t>Line 1: </a:t>
                </a:r>
                <a14:m>
                  <m:oMath xmlns:m="http://schemas.openxmlformats.org/officeDocument/2006/math">
                    <m:r>
                      <a:rPr lang="en-US" b="0" i="1" smtClean="0">
                        <a:solidFill>
                          <a:schemeClr val="bg1"/>
                        </a:solidFill>
                        <a:latin typeface="Cambria Math" charset="0"/>
                      </a:rPr>
                      <m:t>𝑦</m:t>
                    </m:r>
                    <m:r>
                      <a:rPr lang="en-US" b="0" i="1" smtClean="0">
                        <a:solidFill>
                          <a:schemeClr val="bg1"/>
                        </a:solidFill>
                        <a:latin typeface="Cambria Math" charset="0"/>
                      </a:rPr>
                      <m:t>=</m:t>
                    </m:r>
                    <m:sSub>
                      <m:sSubPr>
                        <m:ctrlPr>
                          <a:rPr lang="en-US" b="0" i="1" smtClean="0">
                            <a:solidFill>
                              <a:schemeClr val="bg1"/>
                            </a:solidFill>
                            <a:latin typeface="Cambria Math" charset="0"/>
                          </a:rPr>
                        </m:ctrlPr>
                      </m:sSubPr>
                      <m:e>
                        <m:r>
                          <a:rPr lang="en-US" b="0" i="1" smtClean="0">
                            <a:solidFill>
                              <a:schemeClr val="bg1"/>
                            </a:solidFill>
                            <a:latin typeface="Cambria Math" charset="0"/>
                          </a:rPr>
                          <m:t>𝑀</m:t>
                        </m:r>
                      </m:e>
                      <m:sub>
                        <m:r>
                          <a:rPr lang="en-US" b="0" i="1" smtClean="0">
                            <a:solidFill>
                              <a:schemeClr val="bg1"/>
                            </a:solidFill>
                            <a:latin typeface="Cambria Math" charset="0"/>
                          </a:rPr>
                          <m:t>1</m:t>
                        </m:r>
                      </m:sub>
                    </m:sSub>
                    <m:r>
                      <m:rPr>
                        <m:sty m:val="p"/>
                      </m:rPr>
                      <a:rPr lang="en-US" b="0" i="0" smtClean="0">
                        <a:solidFill>
                          <a:schemeClr val="bg1"/>
                        </a:solidFill>
                        <a:latin typeface="Cambria Math" charset="0"/>
                      </a:rPr>
                      <m:t>x</m:t>
                    </m:r>
                    <m:r>
                      <a:rPr lang="en-US" b="0" i="0" smtClean="0">
                        <a:solidFill>
                          <a:schemeClr val="bg1"/>
                        </a:solidFill>
                        <a:latin typeface="Cambria Math" charset="0"/>
                      </a:rPr>
                      <m:t>+</m:t>
                    </m:r>
                    <m:sSub>
                      <m:sSubPr>
                        <m:ctrlPr>
                          <a:rPr lang="en-US" b="0" i="1" smtClean="0">
                            <a:solidFill>
                              <a:schemeClr val="bg1"/>
                            </a:solidFill>
                            <a:latin typeface="Cambria Math" charset="0"/>
                          </a:rPr>
                        </m:ctrlPr>
                      </m:sSubPr>
                      <m:e>
                        <m:r>
                          <a:rPr lang="en-US" b="0" i="1" smtClean="0">
                            <a:solidFill>
                              <a:schemeClr val="bg1"/>
                            </a:solidFill>
                            <a:latin typeface="Cambria Math" charset="0"/>
                          </a:rPr>
                          <m:t>𝐶</m:t>
                        </m:r>
                      </m:e>
                      <m:sub>
                        <m:r>
                          <a:rPr lang="en-US" b="0" i="1" smtClean="0">
                            <a:solidFill>
                              <a:schemeClr val="bg1"/>
                            </a:solidFill>
                            <a:latin typeface="Cambria Math" charset="0"/>
                          </a:rPr>
                          <m:t>1</m:t>
                        </m:r>
                      </m:sub>
                    </m:sSub>
                  </m:oMath>
                </a14:m>
                <a:endParaRPr lang="en-US" dirty="0">
                  <a:solidFill>
                    <a:schemeClr val="bg1"/>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8382000" y="3749040"/>
                <a:ext cx="2956560" cy="369332"/>
              </a:xfrm>
              <a:prstGeom prst="rect">
                <a:avLst/>
              </a:prstGeom>
              <a:blipFill rotWithShape="0">
                <a:blip r:embed="rId4"/>
                <a:stretch>
                  <a:fillRect l="-1649"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8382000" y="4852154"/>
                <a:ext cx="2956560" cy="369332"/>
              </a:xfrm>
              <a:prstGeom prst="rect">
                <a:avLst/>
              </a:prstGeom>
              <a:noFill/>
            </p:spPr>
            <p:txBody>
              <a:bodyPr wrap="square" rtlCol="0">
                <a:spAutoFit/>
              </a:bodyPr>
              <a:lstStyle/>
              <a:p>
                <a:r>
                  <a:rPr lang="en-US" dirty="0" smtClean="0">
                    <a:solidFill>
                      <a:schemeClr val="bg1"/>
                    </a:solidFill>
                  </a:rPr>
                  <a:t>Line 2: </a:t>
                </a:r>
                <a14:m>
                  <m:oMath xmlns:m="http://schemas.openxmlformats.org/officeDocument/2006/math">
                    <m:r>
                      <a:rPr lang="en-US" b="0" i="1" smtClean="0">
                        <a:solidFill>
                          <a:schemeClr val="bg1"/>
                        </a:solidFill>
                        <a:latin typeface="Cambria Math" charset="0"/>
                      </a:rPr>
                      <m:t>𝑦</m:t>
                    </m:r>
                    <m:r>
                      <a:rPr lang="en-US" b="0" i="1" smtClean="0">
                        <a:solidFill>
                          <a:schemeClr val="bg1"/>
                        </a:solidFill>
                        <a:latin typeface="Cambria Math" charset="0"/>
                      </a:rPr>
                      <m:t>=</m:t>
                    </m:r>
                    <m:sSub>
                      <m:sSubPr>
                        <m:ctrlPr>
                          <a:rPr lang="en-US" b="0" i="1" smtClean="0">
                            <a:solidFill>
                              <a:schemeClr val="bg1"/>
                            </a:solidFill>
                            <a:latin typeface="Cambria Math" charset="0"/>
                          </a:rPr>
                        </m:ctrlPr>
                      </m:sSubPr>
                      <m:e>
                        <m:r>
                          <a:rPr lang="en-US" b="0" i="1" smtClean="0">
                            <a:solidFill>
                              <a:schemeClr val="bg1"/>
                            </a:solidFill>
                            <a:latin typeface="Cambria Math" charset="0"/>
                          </a:rPr>
                          <m:t>𝑀</m:t>
                        </m:r>
                      </m:e>
                      <m:sub>
                        <m:r>
                          <a:rPr lang="en-US" b="0" i="1" smtClean="0">
                            <a:solidFill>
                              <a:schemeClr val="bg1"/>
                            </a:solidFill>
                            <a:latin typeface="Cambria Math" charset="0"/>
                          </a:rPr>
                          <m:t>2</m:t>
                        </m:r>
                      </m:sub>
                    </m:sSub>
                    <m:r>
                      <m:rPr>
                        <m:sty m:val="p"/>
                      </m:rPr>
                      <a:rPr lang="en-US" b="0" i="0" smtClean="0">
                        <a:solidFill>
                          <a:schemeClr val="bg1"/>
                        </a:solidFill>
                        <a:latin typeface="Cambria Math" charset="0"/>
                      </a:rPr>
                      <m:t>x</m:t>
                    </m:r>
                    <m:r>
                      <a:rPr lang="en-US" b="0" i="0" smtClean="0">
                        <a:solidFill>
                          <a:schemeClr val="bg1"/>
                        </a:solidFill>
                        <a:latin typeface="Cambria Math" charset="0"/>
                      </a:rPr>
                      <m:t>+</m:t>
                    </m:r>
                    <m:sSub>
                      <m:sSubPr>
                        <m:ctrlPr>
                          <a:rPr lang="en-US" b="0" i="1" smtClean="0">
                            <a:solidFill>
                              <a:schemeClr val="bg1"/>
                            </a:solidFill>
                            <a:latin typeface="Cambria Math" charset="0"/>
                          </a:rPr>
                        </m:ctrlPr>
                      </m:sSubPr>
                      <m:e/>
                      <m:sub>
                        <m:r>
                          <a:rPr lang="en-US" b="0" i="1" smtClean="0">
                            <a:solidFill>
                              <a:schemeClr val="bg1"/>
                            </a:solidFill>
                            <a:latin typeface="Cambria Math" charset="0"/>
                          </a:rPr>
                          <m:t>2</m:t>
                        </m:r>
                      </m:sub>
                    </m:sSub>
                  </m:oMath>
                </a14:m>
                <a:endParaRPr lang="en-US" dirty="0">
                  <a:solidFill>
                    <a:schemeClr val="bg1"/>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8382000" y="4852154"/>
                <a:ext cx="2956560" cy="369332"/>
              </a:xfrm>
              <a:prstGeom prst="rect">
                <a:avLst/>
              </a:prstGeom>
              <a:blipFill rotWithShape="0">
                <a:blip r:embed="rId5"/>
                <a:stretch>
                  <a:fillRect l="-1649" t="-9836" b="-24590"/>
                </a:stretch>
              </a:blipFill>
            </p:spPr>
            <p:txBody>
              <a:bodyPr/>
              <a:lstStyle/>
              <a:p>
                <a:r>
                  <a:rPr lang="en-US">
                    <a:noFill/>
                  </a:rPr>
                  <a:t> </a:t>
                </a:r>
              </a:p>
            </p:txBody>
          </p:sp>
        </mc:Fallback>
      </mc:AlternateContent>
      <p:sp>
        <p:nvSpPr>
          <p:cNvPr id="6" name="TextBox 5"/>
          <p:cNvSpPr txBox="1"/>
          <p:nvPr/>
        </p:nvSpPr>
        <p:spPr>
          <a:xfrm>
            <a:off x="3313906" y="1645920"/>
            <a:ext cx="5532120" cy="400110"/>
          </a:xfrm>
          <a:prstGeom prst="rect">
            <a:avLst/>
          </a:prstGeom>
          <a:noFill/>
        </p:spPr>
        <p:txBody>
          <a:bodyPr wrap="square" rtlCol="0">
            <a:spAutoFit/>
          </a:bodyPr>
          <a:lstStyle/>
          <a:p>
            <a:pPr algn="ctr"/>
            <a:r>
              <a:rPr lang="en-US" sz="2000" dirty="0" smtClean="0">
                <a:solidFill>
                  <a:schemeClr val="bg1"/>
                </a:solidFill>
              </a:rPr>
              <a:t>Minimizing Mean </a:t>
            </a:r>
            <a:r>
              <a:rPr lang="en-US" sz="2000" smtClean="0">
                <a:solidFill>
                  <a:schemeClr val="bg1"/>
                </a:solidFill>
              </a:rPr>
              <a:t>Square Error</a:t>
            </a:r>
            <a:endParaRPr lang="en-US" sz="2000">
              <a:solidFill>
                <a:schemeClr val="bg1"/>
              </a:solidFill>
            </a:endParaRPr>
          </a:p>
        </p:txBody>
      </p:sp>
      <p:cxnSp>
        <p:nvCxnSpPr>
          <p:cNvPr id="9" name="Straight Connector 8"/>
          <p:cNvCxnSpPr/>
          <p:nvPr/>
        </p:nvCxnSpPr>
        <p:spPr>
          <a:xfrm>
            <a:off x="4983480" y="4263390"/>
            <a:ext cx="0" cy="140970"/>
          </a:xfrm>
          <a:prstGeom prst="line">
            <a:avLst/>
          </a:prstGeom>
          <a:ln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394960" y="4263390"/>
            <a:ext cx="15240" cy="381000"/>
          </a:xfrm>
          <a:prstGeom prst="line">
            <a:avLst/>
          </a:prstGeom>
          <a:ln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79966" y="4297680"/>
            <a:ext cx="0" cy="880110"/>
          </a:xfrm>
          <a:prstGeom prst="line">
            <a:avLst/>
          </a:prstGeom>
          <a:ln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400006" y="4156710"/>
            <a:ext cx="794" cy="1032510"/>
          </a:xfrm>
          <a:prstGeom prst="line">
            <a:avLst/>
          </a:prstGeom>
          <a:ln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0929" y="6067812"/>
            <a:ext cx="10652760" cy="707886"/>
          </a:xfrm>
          <a:prstGeom prst="rect">
            <a:avLst/>
          </a:prstGeom>
          <a:noFill/>
        </p:spPr>
        <p:txBody>
          <a:bodyPr wrap="square" rtlCol="0">
            <a:spAutoFit/>
          </a:bodyPr>
          <a:lstStyle/>
          <a:p>
            <a:pPr algn="ctr"/>
            <a:r>
              <a:rPr lang="en-US" sz="2000" dirty="0" smtClean="0">
                <a:solidFill>
                  <a:schemeClr val="bg1"/>
                </a:solidFill>
              </a:rPr>
              <a:t>The “best fit” line is the one where the sum of the squares of the lengths </a:t>
            </a:r>
            <a:r>
              <a:rPr lang="en-US" sz="2000" smtClean="0">
                <a:solidFill>
                  <a:schemeClr val="bg1"/>
                </a:solidFill>
              </a:rPr>
              <a:t>of the dotted lines are minimum</a:t>
            </a:r>
            <a:endParaRPr lang="en-US" sz="2000" dirty="0">
              <a:solidFill>
                <a:schemeClr val="bg1"/>
              </a:solidFill>
            </a:endParaRPr>
          </a:p>
        </p:txBody>
      </p:sp>
    </p:spTree>
    <p:extLst>
      <p:ext uri="{BB962C8B-B14F-4D97-AF65-F5344CB8AC3E}">
        <p14:creationId xmlns:p14="http://schemas.microsoft.com/office/powerpoint/2010/main" val="11035077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73" y="175260"/>
            <a:ext cx="11888787" cy="842010"/>
          </a:xfrm>
        </p:spPr>
        <p:txBody>
          <a:bodyPr/>
          <a:lstStyle/>
          <a:p>
            <a:pPr algn="ctr"/>
            <a:r>
              <a:rPr lang="en-US" sz="4000" b="1" dirty="0" smtClean="0"/>
              <a:t>WHAT IS MACHINE LEARNING?</a:t>
            </a:r>
            <a:r>
              <a:rPr lang="en-US" b="1" dirty="0" smtClean="0"/>
              <a:t>	</a:t>
            </a:r>
            <a:endParaRPr lang="en-US" b="1" dirty="0"/>
          </a:p>
        </p:txBody>
      </p:sp>
      <p:sp>
        <p:nvSpPr>
          <p:cNvPr id="5" name="TextBox 4"/>
          <p:cNvSpPr txBox="1"/>
          <p:nvPr/>
        </p:nvSpPr>
        <p:spPr>
          <a:xfrm>
            <a:off x="891540" y="2160270"/>
            <a:ext cx="10629900" cy="1200329"/>
          </a:xfrm>
          <a:prstGeom prst="rect">
            <a:avLst/>
          </a:prstGeom>
          <a:noFill/>
        </p:spPr>
        <p:txBody>
          <a:bodyPr wrap="square" rtlCol="0">
            <a:spAutoFit/>
          </a:bodyPr>
          <a:lstStyle/>
          <a:p>
            <a:pPr algn="ctr"/>
            <a:r>
              <a:rPr lang="en-US" sz="3600" b="1" dirty="0" smtClean="0">
                <a:latin typeface="Avenir Next Demi Bold" charset="0"/>
                <a:ea typeface="Avenir Next Demi Bold" charset="0"/>
                <a:cs typeface="Avenir Next Demi Bold" charset="0"/>
              </a:rPr>
              <a:t>“Field of study that gives computers the ability to learn without being explicitly programmed.”</a:t>
            </a:r>
            <a:endParaRPr lang="en-US" sz="3600" b="1" dirty="0">
              <a:latin typeface="Avenir Next Demi Bold" charset="0"/>
              <a:ea typeface="Avenir Next Demi Bold" charset="0"/>
              <a:cs typeface="Avenir Next Demi Bold" charset="0"/>
            </a:endParaRPr>
          </a:p>
        </p:txBody>
      </p:sp>
      <p:sp>
        <p:nvSpPr>
          <p:cNvPr id="6" name="TextBox 5"/>
          <p:cNvSpPr txBox="1"/>
          <p:nvPr/>
        </p:nvSpPr>
        <p:spPr>
          <a:xfrm>
            <a:off x="7818120" y="4914900"/>
            <a:ext cx="3200400" cy="369332"/>
          </a:xfrm>
          <a:prstGeom prst="rect">
            <a:avLst/>
          </a:prstGeom>
          <a:noFill/>
        </p:spPr>
        <p:txBody>
          <a:bodyPr wrap="square" rtlCol="0">
            <a:spAutoFit/>
          </a:bodyPr>
          <a:lstStyle/>
          <a:p>
            <a:r>
              <a:rPr lang="en-US" dirty="0" smtClean="0"/>
              <a:t>- Arthur Samuel, IBM, 1959</a:t>
            </a:r>
            <a:endParaRPr lang="en-US" dirty="0"/>
          </a:p>
        </p:txBody>
      </p:sp>
    </p:spTree>
    <p:extLst>
      <p:ext uri="{BB962C8B-B14F-4D97-AF65-F5344CB8AC3E}">
        <p14:creationId xmlns:p14="http://schemas.microsoft.com/office/powerpoint/2010/main" val="17004784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10" name="TextBox 9"/>
          <p:cNvSpPr txBox="1"/>
          <p:nvPr/>
        </p:nvSpPr>
        <p:spPr>
          <a:xfrm>
            <a:off x="0" y="152400"/>
            <a:ext cx="12192000" cy="830997"/>
          </a:xfrm>
          <a:prstGeom prst="rect">
            <a:avLst/>
          </a:prstGeom>
          <a:noFill/>
        </p:spPr>
        <p:txBody>
          <a:bodyPr wrap="square" rtlCol="0">
            <a:spAutoFit/>
          </a:bodyPr>
          <a:lstStyle/>
          <a:p>
            <a:pPr algn="ctr"/>
            <a:r>
              <a:rPr lang="en-US" sz="4800" dirty="0" smtClean="0"/>
              <a:t>DEMO</a:t>
            </a:r>
            <a:endParaRPr lang="en-US" sz="4800" dirty="0"/>
          </a:p>
        </p:txBody>
      </p:sp>
      <p:sp>
        <p:nvSpPr>
          <p:cNvPr id="11" name="TextBox 10"/>
          <p:cNvSpPr txBox="1"/>
          <p:nvPr/>
        </p:nvSpPr>
        <p:spPr>
          <a:xfrm>
            <a:off x="1127760" y="2758440"/>
            <a:ext cx="10012680" cy="1569660"/>
          </a:xfrm>
          <a:prstGeom prst="rect">
            <a:avLst/>
          </a:prstGeom>
          <a:noFill/>
        </p:spPr>
        <p:txBody>
          <a:bodyPr wrap="square" rtlCol="0">
            <a:spAutoFit/>
          </a:bodyPr>
          <a:lstStyle/>
          <a:p>
            <a:pPr algn="ctr"/>
            <a:r>
              <a:rPr lang="en-US" sz="3200" dirty="0" smtClean="0">
                <a:solidFill>
                  <a:schemeClr val="bg1"/>
                </a:solidFill>
              </a:rPr>
              <a:t>Linear Regression - Numerical Data</a:t>
            </a:r>
          </a:p>
          <a:p>
            <a:pPr algn="ctr"/>
            <a:endParaRPr lang="en-US" sz="3200" dirty="0">
              <a:solidFill>
                <a:schemeClr val="bg1"/>
              </a:solidFill>
            </a:endParaRPr>
          </a:p>
          <a:p>
            <a:pPr algn="ctr"/>
            <a:r>
              <a:rPr lang="en-US" sz="3200" dirty="0" smtClean="0">
                <a:solidFill>
                  <a:schemeClr val="bg1"/>
                </a:solidFill>
              </a:rPr>
              <a:t>Linear Regression – Categorical Data</a:t>
            </a:r>
            <a:endParaRPr lang="en-US" sz="3200" dirty="0">
              <a:solidFill>
                <a:schemeClr val="bg1"/>
              </a:solidFill>
            </a:endParaRPr>
          </a:p>
        </p:txBody>
      </p:sp>
    </p:spTree>
    <p:extLst>
      <p:ext uri="{BB962C8B-B14F-4D97-AF65-F5344CB8AC3E}">
        <p14:creationId xmlns:p14="http://schemas.microsoft.com/office/powerpoint/2010/main" val="951518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Choosing regression algorithms</a:t>
            </a:r>
            <a:endParaRPr lang="en-US" b="1"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06" t="30835" r="29242" b="16139"/>
          <a:stretch/>
        </p:blipFill>
        <p:spPr>
          <a:xfrm>
            <a:off x="643303" y="1402079"/>
            <a:ext cx="10873326" cy="4937543"/>
          </a:xfrm>
          <a:prstGeom prst="rect">
            <a:avLst/>
          </a:prstGeom>
        </p:spPr>
      </p:pic>
      <p:sp>
        <p:nvSpPr>
          <p:cNvPr id="4" name="Rectangle 3"/>
          <p:cNvSpPr/>
          <p:nvPr/>
        </p:nvSpPr>
        <p:spPr>
          <a:xfrm>
            <a:off x="2346960" y="6339622"/>
            <a:ext cx="7940040" cy="369332"/>
          </a:xfrm>
          <a:prstGeom prst="rect">
            <a:avLst/>
          </a:prstGeom>
        </p:spPr>
        <p:txBody>
          <a:bodyPr wrap="square">
            <a:spAutoFit/>
          </a:bodyPr>
          <a:lstStyle/>
          <a:p>
            <a:pPr algn="ctr"/>
            <a:r>
              <a:rPr lang="en-US" dirty="0">
                <a:solidFill>
                  <a:srgbClr val="C00000"/>
                </a:solidFill>
                <a:hlinkClick r:id="rId4"/>
              </a:rPr>
              <a:t>https://scikit-learn.org/stable/modules/linear_model.html</a:t>
            </a:r>
            <a:endParaRPr lang="en-US" dirty="0">
              <a:solidFill>
                <a:srgbClr val="C00000"/>
              </a:solidFill>
            </a:endParaRPr>
          </a:p>
        </p:txBody>
      </p:sp>
    </p:spTree>
    <p:extLst>
      <p:ext uri="{BB962C8B-B14F-4D97-AF65-F5344CB8AC3E}">
        <p14:creationId xmlns:p14="http://schemas.microsoft.com/office/powerpoint/2010/main" val="7518548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REGULARISED REGRESSION MODELS</a:t>
            </a:r>
            <a:endParaRPr lang="en-US" b="1" dirty="0"/>
          </a:p>
        </p:txBody>
      </p:sp>
      <p:sp>
        <p:nvSpPr>
          <p:cNvPr id="3" name="Rounded Rectangle 2"/>
          <p:cNvSpPr/>
          <p:nvPr/>
        </p:nvSpPr>
        <p:spPr>
          <a:xfrm>
            <a:off x="914400" y="2743200"/>
            <a:ext cx="2648197" cy="2351314"/>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713514" y="2743200"/>
            <a:ext cx="2648197" cy="235131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512628" y="2743200"/>
            <a:ext cx="2648197" cy="235131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14399" y="3063833"/>
            <a:ext cx="2648197" cy="461665"/>
          </a:xfrm>
          <a:prstGeom prst="rect">
            <a:avLst/>
          </a:prstGeom>
          <a:noFill/>
        </p:spPr>
        <p:txBody>
          <a:bodyPr wrap="square" rtlCol="0">
            <a:spAutoFit/>
          </a:bodyPr>
          <a:lstStyle/>
          <a:p>
            <a:pPr algn="ctr"/>
            <a:r>
              <a:rPr lang="en-US" sz="2400" dirty="0" smtClean="0"/>
              <a:t>Lasso Regression</a:t>
            </a:r>
            <a:endParaRPr lang="en-US" sz="2400" dirty="0"/>
          </a:p>
        </p:txBody>
      </p:sp>
      <p:sp>
        <p:nvSpPr>
          <p:cNvPr id="9" name="TextBox 8"/>
          <p:cNvSpPr txBox="1"/>
          <p:nvPr/>
        </p:nvSpPr>
        <p:spPr>
          <a:xfrm>
            <a:off x="4688272" y="3063833"/>
            <a:ext cx="2686059" cy="446276"/>
          </a:xfrm>
          <a:prstGeom prst="rect">
            <a:avLst/>
          </a:prstGeom>
          <a:noFill/>
        </p:spPr>
        <p:txBody>
          <a:bodyPr wrap="square" rtlCol="0">
            <a:spAutoFit/>
          </a:bodyPr>
          <a:lstStyle/>
          <a:p>
            <a:pPr algn="ctr"/>
            <a:r>
              <a:rPr lang="en-US" sz="2300" dirty="0" smtClean="0"/>
              <a:t>Ridge Regression</a:t>
            </a:r>
            <a:endParaRPr lang="en-US" sz="2300" dirty="0"/>
          </a:p>
        </p:txBody>
      </p:sp>
      <p:sp>
        <p:nvSpPr>
          <p:cNvPr id="10" name="TextBox 9"/>
          <p:cNvSpPr txBox="1"/>
          <p:nvPr/>
        </p:nvSpPr>
        <p:spPr>
          <a:xfrm>
            <a:off x="8500006" y="3084069"/>
            <a:ext cx="2648197" cy="830997"/>
          </a:xfrm>
          <a:prstGeom prst="rect">
            <a:avLst/>
          </a:prstGeom>
          <a:noFill/>
        </p:spPr>
        <p:txBody>
          <a:bodyPr wrap="square" rtlCol="0">
            <a:spAutoFit/>
          </a:bodyPr>
          <a:lstStyle/>
          <a:p>
            <a:pPr algn="ctr"/>
            <a:r>
              <a:rPr lang="en-US" sz="2400" dirty="0" smtClean="0"/>
              <a:t>Elastic Net</a:t>
            </a:r>
          </a:p>
          <a:p>
            <a:pPr algn="ctr"/>
            <a:r>
              <a:rPr lang="en-US" sz="2400" dirty="0" smtClean="0"/>
              <a:t>Regression</a:t>
            </a:r>
            <a:endParaRPr lang="en-US" sz="2400" dirty="0"/>
          </a:p>
        </p:txBody>
      </p:sp>
    </p:spTree>
    <p:extLst>
      <p:ext uri="{BB962C8B-B14F-4D97-AF65-F5344CB8AC3E}">
        <p14:creationId xmlns:p14="http://schemas.microsoft.com/office/powerpoint/2010/main" val="19085000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Ordinary MSE/OLS regression</a:t>
            </a:r>
            <a:endParaRPr lang="en-US" b="1" dirty="0"/>
          </a:p>
        </p:txBody>
      </p:sp>
      <p:sp>
        <p:nvSpPr>
          <p:cNvPr id="5" name="TextBox 4"/>
          <p:cNvSpPr txBox="1"/>
          <p:nvPr/>
        </p:nvSpPr>
        <p:spPr>
          <a:xfrm>
            <a:off x="914399" y="3063833"/>
            <a:ext cx="2648197" cy="461665"/>
          </a:xfrm>
          <a:prstGeom prst="rect">
            <a:avLst/>
          </a:prstGeom>
          <a:noFill/>
        </p:spPr>
        <p:txBody>
          <a:bodyPr wrap="square" rtlCol="0">
            <a:spAutoFit/>
          </a:bodyPr>
          <a:lstStyle/>
          <a:p>
            <a:pPr algn="ctr"/>
            <a:r>
              <a:rPr lang="en-US" sz="2400" smtClean="0"/>
              <a:t>Lasso Regression</a:t>
            </a:r>
            <a:endParaRPr lang="en-US" sz="2400" dirty="0"/>
          </a:p>
        </p:txBody>
      </p:sp>
      <p:sp>
        <p:nvSpPr>
          <p:cNvPr id="9" name="TextBox 8"/>
          <p:cNvSpPr txBox="1"/>
          <p:nvPr/>
        </p:nvSpPr>
        <p:spPr>
          <a:xfrm>
            <a:off x="4688272" y="3063833"/>
            <a:ext cx="2686059" cy="446276"/>
          </a:xfrm>
          <a:prstGeom prst="rect">
            <a:avLst/>
          </a:prstGeom>
          <a:noFill/>
        </p:spPr>
        <p:txBody>
          <a:bodyPr wrap="square" rtlCol="0">
            <a:spAutoFit/>
          </a:bodyPr>
          <a:lstStyle/>
          <a:p>
            <a:pPr algn="ctr"/>
            <a:r>
              <a:rPr lang="en-US" sz="2300" dirty="0" smtClean="0"/>
              <a:t>Ridge Regression</a:t>
            </a:r>
            <a:endParaRPr lang="en-US" sz="2300" dirty="0"/>
          </a:p>
        </p:txBody>
      </p:sp>
      <mc:AlternateContent xmlns:mc="http://schemas.openxmlformats.org/markup-compatibility/2006">
        <mc:Choice xmlns:a14="http://schemas.microsoft.com/office/drawing/2010/main" Requires="a14">
          <p:sp>
            <p:nvSpPr>
              <p:cNvPr id="2" name="TextBox 1"/>
              <p:cNvSpPr txBox="1"/>
              <p:nvPr/>
            </p:nvSpPr>
            <p:spPr>
              <a:xfrm>
                <a:off x="2901983" y="2018016"/>
                <a:ext cx="6355966" cy="656013"/>
              </a:xfrm>
              <a:prstGeom prst="rect">
                <a:avLst/>
              </a:prstGeom>
              <a:noFill/>
            </p:spPr>
            <p:txBody>
              <a:bodyPr wrap="square" rtlCol="0">
                <a:spAutoFit/>
              </a:bodyPr>
              <a:lstStyle/>
              <a:p>
                <a:r>
                  <a:rPr lang="en-US" b="1" dirty="0">
                    <a:solidFill>
                      <a:schemeClr val="bg1"/>
                    </a:solidFill>
                  </a:rPr>
                  <a:t>Objective </a:t>
                </a:r>
                <a:r>
                  <a:rPr lang="en-US" b="1" dirty="0" smtClean="0">
                    <a:solidFill>
                      <a:schemeClr val="bg1"/>
                    </a:solidFill>
                  </a:rPr>
                  <a:t>Function	 :</a:t>
                </a:r>
                <a:r>
                  <a:rPr lang="en-US" dirty="0">
                    <a:solidFill>
                      <a:schemeClr val="bg1"/>
                    </a:solidFill>
                  </a:rPr>
                  <a:t>	Minimize </a:t>
                </a:r>
                <a14:m>
                  <m:oMath xmlns:m="http://schemas.openxmlformats.org/officeDocument/2006/math">
                    <m:rad>
                      <m:radPr>
                        <m:degHide m:val="on"/>
                        <m:ctrlPr>
                          <a:rPr lang="en-US" i="1">
                            <a:solidFill>
                              <a:schemeClr val="bg1"/>
                            </a:solidFill>
                            <a:latin typeface="Cambria Math" charset="0"/>
                          </a:rPr>
                        </m:ctrlPr>
                      </m:radPr>
                      <m:deg/>
                      <m:e>
                        <m:sSup>
                          <m:sSupPr>
                            <m:ctrlPr>
                              <a:rPr lang="en-US" i="1">
                                <a:solidFill>
                                  <a:schemeClr val="bg1"/>
                                </a:solidFill>
                                <a:latin typeface="Cambria Math" charset="0"/>
                              </a:rPr>
                            </m:ctrlPr>
                          </m:sSupPr>
                          <m:e>
                            <m:d>
                              <m:dPr>
                                <m:ctrlPr>
                                  <a:rPr lang="is-IS" i="1">
                                    <a:solidFill>
                                      <a:schemeClr val="bg1"/>
                                    </a:solidFill>
                                    <a:latin typeface="Cambria Math" charset="0"/>
                                  </a:rPr>
                                </m:ctrlPr>
                              </m:dPr>
                              <m:e>
                                <m:sSub>
                                  <m:sSubPr>
                                    <m:ctrlPr>
                                      <a:rPr lang="en-US" i="1">
                                        <a:solidFill>
                                          <a:schemeClr val="bg1"/>
                                        </a:solidFill>
                                        <a:latin typeface="Cambria Math" charset="0"/>
                                      </a:rPr>
                                    </m:ctrlPr>
                                  </m:sSubPr>
                                  <m:e>
                                    <m:r>
                                      <a:rPr lang="en-US" i="1">
                                        <a:solidFill>
                                          <a:schemeClr val="bg1"/>
                                        </a:solidFill>
                                        <a:latin typeface="Cambria Math" charset="0"/>
                                      </a:rPr>
                                      <m:t>𝑦</m:t>
                                    </m:r>
                                  </m:e>
                                  <m:sub>
                                    <m:r>
                                      <a:rPr lang="en-US" i="1">
                                        <a:solidFill>
                                          <a:schemeClr val="bg1"/>
                                        </a:solidFill>
                                        <a:latin typeface="Cambria Math" charset="0"/>
                                      </a:rPr>
                                      <m:t>𝑎𝑐𝑡𝑢𝑎𝑙</m:t>
                                    </m:r>
                                  </m:sub>
                                </m:sSub>
                                <m:r>
                                  <a:rPr lang="en-US" i="1">
                                    <a:solidFill>
                                      <a:schemeClr val="bg1"/>
                                    </a:solidFill>
                                    <a:latin typeface="Cambria Math" charset="0"/>
                                  </a:rPr>
                                  <m:t>−</m:t>
                                </m:r>
                                <m:sSub>
                                  <m:sSubPr>
                                    <m:ctrlPr>
                                      <a:rPr lang="en-US" i="1">
                                        <a:solidFill>
                                          <a:schemeClr val="bg1"/>
                                        </a:solidFill>
                                        <a:latin typeface="Cambria Math" charset="0"/>
                                      </a:rPr>
                                    </m:ctrlPr>
                                  </m:sSubPr>
                                  <m:e>
                                    <m:r>
                                      <a:rPr lang="en-US" i="1">
                                        <a:solidFill>
                                          <a:schemeClr val="bg1"/>
                                        </a:solidFill>
                                        <a:latin typeface="Cambria Math" charset="0"/>
                                      </a:rPr>
                                      <m:t>𝑦</m:t>
                                    </m:r>
                                  </m:e>
                                  <m:sub>
                                    <m:r>
                                      <a:rPr lang="en-US" i="1">
                                        <a:solidFill>
                                          <a:schemeClr val="bg1"/>
                                        </a:solidFill>
                                        <a:latin typeface="Cambria Math" charset="0"/>
                                      </a:rPr>
                                      <m:t>𝑝𝑟𝑒𝑑𝑖𝑐𝑡𝑒𝑑</m:t>
                                    </m:r>
                                  </m:sub>
                                </m:sSub>
                              </m:e>
                            </m:d>
                          </m:e>
                          <m:sup>
                            <m:r>
                              <a:rPr lang="en-US" i="1">
                                <a:solidFill>
                                  <a:schemeClr val="bg1"/>
                                </a:solidFill>
                                <a:latin typeface="Cambria Math" charset="0"/>
                              </a:rPr>
                              <m:t>2</m:t>
                            </m:r>
                          </m:sup>
                        </m:sSup>
                      </m:e>
                    </m:rad>
                  </m:oMath>
                </a14:m>
                <a:endParaRPr lang="en-US" dirty="0">
                  <a:solidFill>
                    <a:schemeClr val="bg1"/>
                  </a:solidFill>
                </a:endParaRPr>
              </a:p>
            </p:txBody>
          </p:sp>
        </mc:Choice>
        <mc:Fallback>
          <p:sp>
            <p:nvSpPr>
              <p:cNvPr id="2" name="TextBox 1"/>
              <p:cNvSpPr txBox="1">
                <a:spLocks noRot="1" noChangeAspect="1" noMove="1" noResize="1" noEditPoints="1" noAdjustHandles="1" noChangeArrowheads="1" noChangeShapeType="1" noTextEdit="1"/>
              </p:cNvSpPr>
              <p:nvPr/>
            </p:nvSpPr>
            <p:spPr>
              <a:xfrm>
                <a:off x="2901983" y="2018016"/>
                <a:ext cx="6355966" cy="656013"/>
              </a:xfrm>
              <a:prstGeom prst="rect">
                <a:avLst/>
              </a:prstGeom>
              <a:blipFill rotWithShape="0">
                <a:blip r:embed="rId3"/>
                <a:stretch>
                  <a:fillRect l="-767"/>
                </a:stretch>
              </a:blipFill>
            </p:spPr>
            <p:txBody>
              <a:bodyPr/>
              <a:lstStyle/>
              <a:p>
                <a:r>
                  <a:rPr lang="en-US">
                    <a:noFill/>
                  </a:rPr>
                  <a:t> </a:t>
                </a:r>
              </a:p>
            </p:txBody>
          </p:sp>
        </mc:Fallback>
      </mc:AlternateContent>
      <p:sp>
        <p:nvSpPr>
          <p:cNvPr id="4" name="Rectangle 3"/>
          <p:cNvSpPr/>
          <p:nvPr/>
        </p:nvSpPr>
        <p:spPr>
          <a:xfrm>
            <a:off x="3013487" y="3525498"/>
            <a:ext cx="6035627" cy="369332"/>
          </a:xfrm>
          <a:prstGeom prst="rect">
            <a:avLst/>
          </a:prstGeom>
        </p:spPr>
        <p:txBody>
          <a:bodyPr wrap="none">
            <a:spAutoFit/>
          </a:bodyPr>
          <a:lstStyle/>
          <a:p>
            <a:r>
              <a:rPr lang="en-US" b="1" dirty="0" smtClean="0">
                <a:solidFill>
                  <a:schemeClr val="bg1"/>
                </a:solidFill>
              </a:rPr>
              <a:t>Identify/Find</a:t>
            </a:r>
            <a:r>
              <a:rPr lang="en-US" b="1" dirty="0">
                <a:solidFill>
                  <a:schemeClr val="bg1"/>
                </a:solidFill>
              </a:rPr>
              <a:t>	</a:t>
            </a:r>
            <a:r>
              <a:rPr lang="en-US" b="1" dirty="0" smtClean="0">
                <a:solidFill>
                  <a:schemeClr val="bg1"/>
                </a:solidFill>
              </a:rPr>
              <a:t>	:</a:t>
            </a:r>
            <a:r>
              <a:rPr lang="en-US" dirty="0">
                <a:solidFill>
                  <a:schemeClr val="bg1"/>
                </a:solidFill>
              </a:rPr>
              <a:t>	</a:t>
            </a:r>
            <a:r>
              <a:rPr lang="en-US" dirty="0" smtClean="0">
                <a:solidFill>
                  <a:schemeClr val="bg1"/>
                </a:solidFill>
              </a:rPr>
              <a:t>M – Slope and C - Intercept</a:t>
            </a:r>
            <a:endParaRPr lang="en-US" dirty="0">
              <a:solidFill>
                <a:schemeClr val="bg1"/>
              </a:solidFill>
            </a:endParaRPr>
          </a:p>
        </p:txBody>
      </p:sp>
      <p:sp>
        <p:nvSpPr>
          <p:cNvPr id="8" name="Rectangle 7"/>
          <p:cNvSpPr/>
          <p:nvPr/>
        </p:nvSpPr>
        <p:spPr>
          <a:xfrm>
            <a:off x="2396045" y="4929881"/>
            <a:ext cx="7603363" cy="369332"/>
          </a:xfrm>
          <a:prstGeom prst="rect">
            <a:avLst/>
          </a:prstGeom>
        </p:spPr>
        <p:txBody>
          <a:bodyPr wrap="none">
            <a:spAutoFit/>
          </a:bodyPr>
          <a:lstStyle/>
          <a:p>
            <a:r>
              <a:rPr lang="en-US" b="1" dirty="0" smtClean="0">
                <a:solidFill>
                  <a:schemeClr val="bg1"/>
                </a:solidFill>
              </a:rPr>
              <a:t>The value of ‘M’ and ‘C’ still defines the ”</a:t>
            </a:r>
            <a:r>
              <a:rPr lang="en-US" b="1" dirty="0" smtClean="0">
                <a:solidFill>
                  <a:srgbClr val="C00000"/>
                </a:solidFill>
              </a:rPr>
              <a:t>best fit</a:t>
            </a:r>
            <a:r>
              <a:rPr lang="en-US" b="1" dirty="0" smtClean="0">
                <a:solidFill>
                  <a:schemeClr val="bg1"/>
                </a:solidFill>
              </a:rPr>
              <a:t>” line       </a:t>
            </a:r>
            <a:r>
              <a:rPr lang="en-US" b="1" dirty="0" smtClean="0">
                <a:solidFill>
                  <a:srgbClr val="002060"/>
                </a:solidFill>
              </a:rPr>
              <a:t>y = </a:t>
            </a:r>
            <a:r>
              <a:rPr lang="en-US" b="1" dirty="0" err="1" smtClean="0">
                <a:solidFill>
                  <a:srgbClr val="002060"/>
                </a:solidFill>
              </a:rPr>
              <a:t>Mx</a:t>
            </a:r>
            <a:r>
              <a:rPr lang="en-US" b="1" dirty="0" smtClean="0">
                <a:solidFill>
                  <a:srgbClr val="002060"/>
                </a:solidFill>
              </a:rPr>
              <a:t> + C</a:t>
            </a:r>
            <a:endParaRPr lang="en-US" dirty="0">
              <a:solidFill>
                <a:srgbClr val="002060"/>
              </a:solidFill>
            </a:endParaRPr>
          </a:p>
        </p:txBody>
      </p:sp>
      <p:sp>
        <p:nvSpPr>
          <p:cNvPr id="11" name="Right Arrow 10"/>
          <p:cNvSpPr/>
          <p:nvPr/>
        </p:nvSpPr>
        <p:spPr>
          <a:xfrm>
            <a:off x="8277101" y="5114547"/>
            <a:ext cx="311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526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LASSO regression</a:t>
            </a:r>
            <a:endParaRPr lang="en-US" b="1" dirty="0"/>
          </a:p>
        </p:txBody>
      </p:sp>
      <p:sp>
        <p:nvSpPr>
          <p:cNvPr id="5" name="TextBox 4"/>
          <p:cNvSpPr txBox="1"/>
          <p:nvPr/>
        </p:nvSpPr>
        <p:spPr>
          <a:xfrm>
            <a:off x="914399" y="3063833"/>
            <a:ext cx="2648197" cy="461665"/>
          </a:xfrm>
          <a:prstGeom prst="rect">
            <a:avLst/>
          </a:prstGeom>
          <a:noFill/>
        </p:spPr>
        <p:txBody>
          <a:bodyPr wrap="square" rtlCol="0">
            <a:spAutoFit/>
          </a:bodyPr>
          <a:lstStyle/>
          <a:p>
            <a:pPr algn="ctr"/>
            <a:r>
              <a:rPr lang="en-US" sz="2400" smtClean="0"/>
              <a:t>Lasso Regression</a:t>
            </a:r>
            <a:endParaRPr lang="en-US" sz="2400" dirty="0"/>
          </a:p>
        </p:txBody>
      </p:sp>
      <p:sp>
        <p:nvSpPr>
          <p:cNvPr id="9" name="TextBox 8"/>
          <p:cNvSpPr txBox="1"/>
          <p:nvPr/>
        </p:nvSpPr>
        <p:spPr>
          <a:xfrm>
            <a:off x="4688272" y="3063833"/>
            <a:ext cx="2686059" cy="446276"/>
          </a:xfrm>
          <a:prstGeom prst="rect">
            <a:avLst/>
          </a:prstGeom>
          <a:noFill/>
        </p:spPr>
        <p:txBody>
          <a:bodyPr wrap="square" rtlCol="0">
            <a:spAutoFit/>
          </a:bodyPr>
          <a:lstStyle/>
          <a:p>
            <a:pPr algn="ctr"/>
            <a:r>
              <a:rPr lang="en-US" sz="2300" dirty="0" smtClean="0"/>
              <a:t>Ridge Regression</a:t>
            </a:r>
            <a:endParaRPr lang="en-US" sz="2300" dirty="0"/>
          </a:p>
        </p:txBody>
      </p:sp>
      <mc:AlternateContent xmlns:mc="http://schemas.openxmlformats.org/markup-compatibility/2006">
        <mc:Choice xmlns:a14="http://schemas.microsoft.com/office/drawing/2010/main" Requires="a14">
          <p:sp>
            <p:nvSpPr>
              <p:cNvPr id="2" name="TextBox 1"/>
              <p:cNvSpPr txBox="1"/>
              <p:nvPr/>
            </p:nvSpPr>
            <p:spPr>
              <a:xfrm>
                <a:off x="2042941" y="2052321"/>
                <a:ext cx="7956467" cy="656013"/>
              </a:xfrm>
              <a:prstGeom prst="rect">
                <a:avLst/>
              </a:prstGeom>
              <a:noFill/>
            </p:spPr>
            <p:txBody>
              <a:bodyPr wrap="square" rtlCol="0">
                <a:spAutoFit/>
              </a:bodyPr>
              <a:lstStyle/>
              <a:p>
                <a:r>
                  <a:rPr lang="en-US" b="1" dirty="0" smtClean="0">
                    <a:solidFill>
                      <a:schemeClr val="bg1"/>
                    </a:solidFill>
                  </a:rPr>
                  <a:t>Objective Function :</a:t>
                </a:r>
                <a:r>
                  <a:rPr lang="en-US" dirty="0">
                    <a:solidFill>
                      <a:schemeClr val="bg1"/>
                    </a:solidFill>
                  </a:rPr>
                  <a:t>	Minimize </a:t>
                </a:r>
                <a14:m>
                  <m:oMath xmlns:m="http://schemas.openxmlformats.org/officeDocument/2006/math">
                    <m:rad>
                      <m:radPr>
                        <m:degHide m:val="on"/>
                        <m:ctrlPr>
                          <a:rPr lang="en-US" i="1">
                            <a:solidFill>
                              <a:schemeClr val="bg1"/>
                            </a:solidFill>
                            <a:latin typeface="Cambria Math" charset="0"/>
                          </a:rPr>
                        </m:ctrlPr>
                      </m:radPr>
                      <m:deg/>
                      <m:e>
                        <m:sSup>
                          <m:sSupPr>
                            <m:ctrlPr>
                              <a:rPr lang="en-US" i="1">
                                <a:solidFill>
                                  <a:schemeClr val="bg1"/>
                                </a:solidFill>
                                <a:latin typeface="Cambria Math" charset="0"/>
                              </a:rPr>
                            </m:ctrlPr>
                          </m:sSupPr>
                          <m:e>
                            <m:d>
                              <m:dPr>
                                <m:ctrlPr>
                                  <a:rPr lang="is-IS" i="1">
                                    <a:solidFill>
                                      <a:schemeClr val="bg1"/>
                                    </a:solidFill>
                                    <a:latin typeface="Cambria Math" charset="0"/>
                                  </a:rPr>
                                </m:ctrlPr>
                              </m:dPr>
                              <m:e>
                                <m:sSub>
                                  <m:sSubPr>
                                    <m:ctrlPr>
                                      <a:rPr lang="en-US" i="1">
                                        <a:solidFill>
                                          <a:schemeClr val="bg1"/>
                                        </a:solidFill>
                                        <a:latin typeface="Cambria Math" charset="0"/>
                                      </a:rPr>
                                    </m:ctrlPr>
                                  </m:sSubPr>
                                  <m:e>
                                    <m:r>
                                      <a:rPr lang="en-US" i="1">
                                        <a:solidFill>
                                          <a:schemeClr val="bg1"/>
                                        </a:solidFill>
                                        <a:latin typeface="Cambria Math" charset="0"/>
                                      </a:rPr>
                                      <m:t>𝑦</m:t>
                                    </m:r>
                                  </m:e>
                                  <m:sub>
                                    <m:r>
                                      <a:rPr lang="en-US" i="1">
                                        <a:solidFill>
                                          <a:schemeClr val="bg1"/>
                                        </a:solidFill>
                                        <a:latin typeface="Cambria Math" charset="0"/>
                                      </a:rPr>
                                      <m:t>𝑎𝑐𝑡𝑢𝑎𝑙</m:t>
                                    </m:r>
                                  </m:sub>
                                </m:sSub>
                                <m:r>
                                  <a:rPr lang="en-US" i="1">
                                    <a:solidFill>
                                      <a:schemeClr val="bg1"/>
                                    </a:solidFill>
                                    <a:latin typeface="Cambria Math" charset="0"/>
                                  </a:rPr>
                                  <m:t>−</m:t>
                                </m:r>
                                <m:sSub>
                                  <m:sSubPr>
                                    <m:ctrlPr>
                                      <a:rPr lang="en-US" i="1">
                                        <a:solidFill>
                                          <a:schemeClr val="bg1"/>
                                        </a:solidFill>
                                        <a:latin typeface="Cambria Math" charset="0"/>
                                      </a:rPr>
                                    </m:ctrlPr>
                                  </m:sSubPr>
                                  <m:e>
                                    <m:r>
                                      <a:rPr lang="en-US" i="1">
                                        <a:solidFill>
                                          <a:schemeClr val="bg1"/>
                                        </a:solidFill>
                                        <a:latin typeface="Cambria Math" charset="0"/>
                                      </a:rPr>
                                      <m:t>𝑦</m:t>
                                    </m:r>
                                  </m:e>
                                  <m:sub>
                                    <m:r>
                                      <a:rPr lang="en-US" i="1">
                                        <a:solidFill>
                                          <a:schemeClr val="bg1"/>
                                        </a:solidFill>
                                        <a:latin typeface="Cambria Math" charset="0"/>
                                      </a:rPr>
                                      <m:t>𝑝𝑟𝑒𝑑𝑖𝑐𝑡𝑒𝑑</m:t>
                                    </m:r>
                                  </m:sub>
                                </m:sSub>
                              </m:e>
                            </m:d>
                          </m:e>
                          <m:sup>
                            <m:r>
                              <a:rPr lang="en-US" i="1">
                                <a:solidFill>
                                  <a:schemeClr val="bg1"/>
                                </a:solidFill>
                                <a:latin typeface="Cambria Math" charset="0"/>
                              </a:rPr>
                              <m:t>2</m:t>
                            </m:r>
                          </m:sup>
                        </m:sSup>
                      </m:e>
                    </m:rad>
                  </m:oMath>
                </a14:m>
                <a:r>
                  <a:rPr lang="en-US" dirty="0" smtClean="0">
                    <a:solidFill>
                      <a:schemeClr val="bg1"/>
                    </a:solidFill>
                  </a:rPr>
                  <a:t>  +  </a:t>
                </a:r>
                <a14:m>
                  <m:oMath xmlns:m="http://schemas.openxmlformats.org/officeDocument/2006/math">
                    <m:r>
                      <a:rPr lang="en-US" i="1" smtClean="0">
                        <a:solidFill>
                          <a:srgbClr val="FF0000"/>
                        </a:solidFill>
                        <a:latin typeface="Cambria Math" charset="0"/>
                        <a:ea typeface="Cambria Math" charset="0"/>
                        <a:cs typeface="Cambria Math" charset="0"/>
                      </a:rPr>
                      <m:t>𝛼</m:t>
                    </m:r>
                    <m:d>
                      <m:dPr>
                        <m:ctrlPr>
                          <a:rPr lang="is-IS" i="1">
                            <a:solidFill>
                              <a:srgbClr val="FF0000"/>
                            </a:solidFill>
                            <a:latin typeface="Cambria Math" charset="0"/>
                            <a:ea typeface="Cambria Math" charset="0"/>
                            <a:cs typeface="Cambria Math" charset="0"/>
                          </a:rPr>
                        </m:ctrlPr>
                      </m:dPr>
                      <m:e>
                        <m:d>
                          <m:dPr>
                            <m:begChr m:val="|"/>
                            <m:endChr m:val="|"/>
                            <m:ctrlPr>
                              <a:rPr lang="hr-HR" i="1">
                                <a:solidFill>
                                  <a:srgbClr val="FF0000"/>
                                </a:solidFill>
                                <a:latin typeface="Cambria Math" charset="0"/>
                                <a:ea typeface="Cambria Math" charset="0"/>
                                <a:cs typeface="Cambria Math" charset="0"/>
                              </a:rPr>
                            </m:ctrlPr>
                          </m:dPr>
                          <m:e>
                            <m:r>
                              <a:rPr lang="en-US" i="1">
                                <a:solidFill>
                                  <a:srgbClr val="FF0000"/>
                                </a:solidFill>
                                <a:latin typeface="Cambria Math" charset="0"/>
                                <a:ea typeface="Cambria Math" charset="0"/>
                                <a:cs typeface="Cambria Math" charset="0"/>
                              </a:rPr>
                              <m:t>𝐴</m:t>
                            </m:r>
                          </m:e>
                        </m:d>
                        <m:r>
                          <a:rPr lang="en-US" i="1">
                            <a:solidFill>
                              <a:srgbClr val="FF0000"/>
                            </a:solidFill>
                            <a:latin typeface="Cambria Math" charset="0"/>
                            <a:ea typeface="Cambria Math" charset="0"/>
                            <a:cs typeface="Cambria Math" charset="0"/>
                          </a:rPr>
                          <m:t>+</m:t>
                        </m:r>
                        <m:d>
                          <m:dPr>
                            <m:begChr m:val="|"/>
                            <m:endChr m:val="|"/>
                            <m:ctrlPr>
                              <a:rPr lang="hr-HR" i="1">
                                <a:solidFill>
                                  <a:srgbClr val="FF0000"/>
                                </a:solidFill>
                                <a:latin typeface="Cambria Math" charset="0"/>
                                <a:ea typeface="Cambria Math" charset="0"/>
                                <a:cs typeface="Cambria Math" charset="0"/>
                              </a:rPr>
                            </m:ctrlPr>
                          </m:dPr>
                          <m:e>
                            <m:r>
                              <a:rPr lang="en-US" i="1">
                                <a:solidFill>
                                  <a:srgbClr val="FF0000"/>
                                </a:solidFill>
                                <a:latin typeface="Cambria Math" charset="0"/>
                                <a:ea typeface="Cambria Math" charset="0"/>
                                <a:cs typeface="Cambria Math" charset="0"/>
                              </a:rPr>
                              <m:t>𝐵</m:t>
                            </m:r>
                          </m:e>
                        </m:d>
                      </m:e>
                    </m:d>
                  </m:oMath>
                </a14:m>
                <a:endParaRPr lang="en-US" dirty="0">
                  <a:solidFill>
                    <a:schemeClr val="bg1"/>
                  </a:solidFill>
                </a:endParaRPr>
              </a:p>
            </p:txBody>
          </p:sp>
        </mc:Choice>
        <mc:Fallback>
          <p:sp>
            <p:nvSpPr>
              <p:cNvPr id="2" name="TextBox 1"/>
              <p:cNvSpPr txBox="1">
                <a:spLocks noRot="1" noChangeAspect="1" noMove="1" noResize="1" noEditPoints="1" noAdjustHandles="1" noChangeArrowheads="1" noChangeShapeType="1" noTextEdit="1"/>
              </p:cNvSpPr>
              <p:nvPr/>
            </p:nvSpPr>
            <p:spPr>
              <a:xfrm>
                <a:off x="2042941" y="2052321"/>
                <a:ext cx="7956467" cy="656013"/>
              </a:xfrm>
              <a:prstGeom prst="rect">
                <a:avLst/>
              </a:prstGeom>
              <a:blipFill rotWithShape="0">
                <a:blip r:embed="rId3"/>
                <a:stretch>
                  <a:fillRect l="-613"/>
                </a:stretch>
              </a:blipFill>
            </p:spPr>
            <p:txBody>
              <a:bodyPr/>
              <a:lstStyle/>
              <a:p>
                <a:r>
                  <a:rPr lang="en-US">
                    <a:noFill/>
                  </a:rPr>
                  <a:t> </a:t>
                </a:r>
              </a:p>
            </p:txBody>
          </p:sp>
        </mc:Fallback>
      </mc:AlternateContent>
      <p:sp>
        <p:nvSpPr>
          <p:cNvPr id="4" name="Rectangle 3"/>
          <p:cNvSpPr/>
          <p:nvPr/>
        </p:nvSpPr>
        <p:spPr>
          <a:xfrm>
            <a:off x="3465026" y="3634441"/>
            <a:ext cx="5112297" cy="369332"/>
          </a:xfrm>
          <a:prstGeom prst="rect">
            <a:avLst/>
          </a:prstGeom>
        </p:spPr>
        <p:txBody>
          <a:bodyPr wrap="none">
            <a:spAutoFit/>
          </a:bodyPr>
          <a:lstStyle/>
          <a:p>
            <a:r>
              <a:rPr lang="en-US" b="1" dirty="0" smtClean="0">
                <a:solidFill>
                  <a:schemeClr val="bg1"/>
                </a:solidFill>
              </a:rPr>
              <a:t>Identify/Find :</a:t>
            </a:r>
            <a:r>
              <a:rPr lang="en-US" dirty="0">
                <a:solidFill>
                  <a:schemeClr val="bg1"/>
                </a:solidFill>
              </a:rPr>
              <a:t>	</a:t>
            </a:r>
            <a:r>
              <a:rPr lang="en-US" dirty="0" smtClean="0">
                <a:solidFill>
                  <a:schemeClr val="bg1"/>
                </a:solidFill>
              </a:rPr>
              <a:t>M – Slope and C - Intercept</a:t>
            </a:r>
            <a:endParaRPr lang="en-US" dirty="0">
              <a:solidFill>
                <a:schemeClr val="bg1"/>
              </a:solidFill>
            </a:endParaRPr>
          </a:p>
        </p:txBody>
      </p:sp>
      <p:sp>
        <p:nvSpPr>
          <p:cNvPr id="8" name="Rectangle 7"/>
          <p:cNvSpPr/>
          <p:nvPr/>
        </p:nvSpPr>
        <p:spPr>
          <a:xfrm>
            <a:off x="2219493" y="4929881"/>
            <a:ext cx="7603363" cy="369332"/>
          </a:xfrm>
          <a:prstGeom prst="rect">
            <a:avLst/>
          </a:prstGeom>
        </p:spPr>
        <p:txBody>
          <a:bodyPr wrap="none">
            <a:spAutoFit/>
          </a:bodyPr>
          <a:lstStyle/>
          <a:p>
            <a:r>
              <a:rPr lang="en-US" b="1" dirty="0" smtClean="0">
                <a:solidFill>
                  <a:schemeClr val="bg1"/>
                </a:solidFill>
              </a:rPr>
              <a:t>The value of ‘M’ and ‘C’ still defines the ”</a:t>
            </a:r>
            <a:r>
              <a:rPr lang="en-US" b="1" dirty="0" smtClean="0">
                <a:solidFill>
                  <a:srgbClr val="C00000"/>
                </a:solidFill>
              </a:rPr>
              <a:t>best fit</a:t>
            </a:r>
            <a:r>
              <a:rPr lang="en-US" b="1" dirty="0" smtClean="0">
                <a:solidFill>
                  <a:schemeClr val="bg1"/>
                </a:solidFill>
              </a:rPr>
              <a:t>” line       </a:t>
            </a:r>
            <a:r>
              <a:rPr lang="en-US" b="1" dirty="0" smtClean="0">
                <a:solidFill>
                  <a:srgbClr val="002060"/>
                </a:solidFill>
              </a:rPr>
              <a:t>y = </a:t>
            </a:r>
            <a:r>
              <a:rPr lang="en-US" b="1" dirty="0" err="1" smtClean="0">
                <a:solidFill>
                  <a:srgbClr val="002060"/>
                </a:solidFill>
              </a:rPr>
              <a:t>Mx</a:t>
            </a:r>
            <a:r>
              <a:rPr lang="en-US" b="1" dirty="0" smtClean="0">
                <a:solidFill>
                  <a:srgbClr val="002060"/>
                </a:solidFill>
              </a:rPr>
              <a:t> + C</a:t>
            </a:r>
            <a:endParaRPr lang="en-US" dirty="0">
              <a:solidFill>
                <a:srgbClr val="002060"/>
              </a:solidFill>
            </a:endParaRPr>
          </a:p>
        </p:txBody>
      </p:sp>
      <p:sp>
        <p:nvSpPr>
          <p:cNvPr id="11" name="Right Arrow 10"/>
          <p:cNvSpPr/>
          <p:nvPr/>
        </p:nvSpPr>
        <p:spPr>
          <a:xfrm>
            <a:off x="8122721" y="5114547"/>
            <a:ext cx="311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Rectangle 9"/>
              <p:cNvSpPr/>
              <p:nvPr/>
            </p:nvSpPr>
            <p:spPr>
              <a:xfrm>
                <a:off x="7957947" y="2767356"/>
                <a:ext cx="2541080" cy="600164"/>
              </a:xfrm>
              <a:prstGeom prst="rect">
                <a:avLst/>
              </a:prstGeom>
            </p:spPr>
            <p:txBody>
              <a:bodyPr wrap="none">
                <a:spAutoFit/>
              </a:bodyPr>
              <a:lstStyle/>
              <a:p>
                <a:r>
                  <a:rPr lang="en-US" sz="1100" dirty="0" smtClean="0">
                    <a:solidFill>
                      <a:srgbClr val="00B0F0"/>
                    </a:solidFill>
                  </a:rPr>
                  <a:t>L-1 norm of regression co-efficient</a:t>
                </a:r>
              </a:p>
              <a:p>
                <a:endParaRPr lang="en-US" sz="1100" dirty="0" smtClean="0">
                  <a:solidFill>
                    <a:srgbClr val="00B0F0"/>
                  </a:solidFill>
                </a:endParaRPr>
              </a:p>
              <a:p>
                <a14:m>
                  <m:oMathPara xmlns:m="http://schemas.openxmlformats.org/officeDocument/2006/math">
                    <m:oMathParaPr>
                      <m:jc m:val="centerGroup"/>
                    </m:oMathParaPr>
                    <m:oMath xmlns:m="http://schemas.openxmlformats.org/officeDocument/2006/math">
                      <m:r>
                        <a:rPr lang="en-US" sz="1100" i="1" smtClean="0">
                          <a:solidFill>
                            <a:srgbClr val="00B0F0"/>
                          </a:solidFill>
                          <a:latin typeface="Cambria Math" charset="0"/>
                          <a:ea typeface="Cambria Math" charset="0"/>
                          <a:cs typeface="Cambria Math" charset="0"/>
                        </a:rPr>
                        <m:t>∝</m:t>
                      </m:r>
                      <m:r>
                        <a:rPr lang="en-US" sz="1100" b="0" i="1" smtClean="0">
                          <a:solidFill>
                            <a:srgbClr val="00B0F0"/>
                          </a:solidFill>
                          <a:latin typeface="Cambria Math" charset="0"/>
                          <a:ea typeface="Cambria Math" charset="0"/>
                          <a:cs typeface="Cambria Math" charset="0"/>
                        </a:rPr>
                        <m:t>𝑖𝑠</m:t>
                      </m:r>
                      <m:r>
                        <a:rPr lang="en-US" sz="1100" b="0" i="1" smtClean="0">
                          <a:solidFill>
                            <a:srgbClr val="00B0F0"/>
                          </a:solidFill>
                          <a:latin typeface="Cambria Math" charset="0"/>
                          <a:ea typeface="Cambria Math" charset="0"/>
                          <a:cs typeface="Cambria Math" charset="0"/>
                        </a:rPr>
                        <m:t> </m:t>
                      </m:r>
                      <m:r>
                        <a:rPr lang="en-US" sz="1100" b="0" i="1" smtClean="0">
                          <a:solidFill>
                            <a:srgbClr val="00B0F0"/>
                          </a:solidFill>
                          <a:latin typeface="Cambria Math" charset="0"/>
                          <a:ea typeface="Cambria Math" charset="0"/>
                          <a:cs typeface="Cambria Math" charset="0"/>
                        </a:rPr>
                        <m:t>𝑐𝑎𝑙𝑙𝑒𝑑</m:t>
                      </m:r>
                      <m:r>
                        <a:rPr lang="en-US" sz="1100" b="0" i="1" smtClean="0">
                          <a:solidFill>
                            <a:srgbClr val="00B0F0"/>
                          </a:solidFill>
                          <a:latin typeface="Cambria Math" charset="0"/>
                          <a:ea typeface="Cambria Math" charset="0"/>
                          <a:cs typeface="Cambria Math" charset="0"/>
                        </a:rPr>
                        <m:t> </m:t>
                      </m:r>
                      <m:r>
                        <a:rPr lang="en-US" sz="1100" b="0" i="1" smtClean="0">
                          <a:solidFill>
                            <a:srgbClr val="00B0F0"/>
                          </a:solidFill>
                          <a:latin typeface="Cambria Math" charset="0"/>
                          <a:ea typeface="Cambria Math" charset="0"/>
                          <a:cs typeface="Cambria Math" charset="0"/>
                        </a:rPr>
                        <m:t>𝑎𝑠</m:t>
                      </m:r>
                      <m:r>
                        <a:rPr lang="en-US" sz="1100" b="0" i="1" smtClean="0">
                          <a:solidFill>
                            <a:srgbClr val="00B0F0"/>
                          </a:solidFill>
                          <a:latin typeface="Cambria Math" charset="0"/>
                          <a:ea typeface="Cambria Math" charset="0"/>
                          <a:cs typeface="Cambria Math" charset="0"/>
                        </a:rPr>
                        <m:t> </m:t>
                      </m:r>
                      <m:r>
                        <a:rPr lang="en-US" sz="1100" b="0" i="1" smtClean="0">
                          <a:solidFill>
                            <a:srgbClr val="00B0F0"/>
                          </a:solidFill>
                          <a:latin typeface="Cambria Math" charset="0"/>
                          <a:ea typeface="Cambria Math" charset="0"/>
                          <a:cs typeface="Cambria Math" charset="0"/>
                        </a:rPr>
                        <m:t>𝑡h𝑒</m:t>
                      </m:r>
                      <m:r>
                        <a:rPr lang="en-US" sz="1100" b="0" i="1" smtClean="0">
                          <a:solidFill>
                            <a:srgbClr val="00B0F0"/>
                          </a:solidFill>
                          <a:latin typeface="Cambria Math" charset="0"/>
                          <a:ea typeface="Cambria Math" charset="0"/>
                          <a:cs typeface="Cambria Math" charset="0"/>
                        </a:rPr>
                        <m:t> </m:t>
                      </m:r>
                      <m:r>
                        <a:rPr lang="en-US" sz="1100" b="0" i="1" smtClean="0">
                          <a:solidFill>
                            <a:srgbClr val="00B0F0"/>
                          </a:solidFill>
                          <a:latin typeface="Cambria Math" charset="0"/>
                          <a:ea typeface="Cambria Math" charset="0"/>
                          <a:cs typeface="Cambria Math" charset="0"/>
                        </a:rPr>
                        <m:t>h𝑦𝑝𝑒𝑟𝑝𝑎𝑟𝑎𝑚𝑒𝑡𝑒𝑟</m:t>
                      </m:r>
                    </m:oMath>
                  </m:oMathPara>
                </a14:m>
                <a:endParaRPr lang="en-US" sz="1100" dirty="0">
                  <a:solidFill>
                    <a:srgbClr val="00B0F0"/>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7957947" y="2767356"/>
                <a:ext cx="2541080" cy="600164"/>
              </a:xfrm>
              <a:prstGeom prst="rect">
                <a:avLst/>
              </a:prstGeom>
              <a:blipFill rotWithShape="0">
                <a:blip r:embed="rId4"/>
                <a:stretch>
                  <a:fillRect b="-42857"/>
                </a:stretch>
              </a:blipFill>
            </p:spPr>
            <p:txBody>
              <a:bodyPr/>
              <a:lstStyle/>
              <a:p>
                <a:r>
                  <a:rPr lang="en-US">
                    <a:noFill/>
                  </a:rPr>
                  <a:t> </a:t>
                </a:r>
              </a:p>
            </p:txBody>
          </p:sp>
        </mc:Fallback>
      </mc:AlternateContent>
    </p:spTree>
    <p:extLst>
      <p:ext uri="{BB962C8B-B14F-4D97-AF65-F5344CB8AC3E}">
        <p14:creationId xmlns:p14="http://schemas.microsoft.com/office/powerpoint/2010/main" val="7616453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RIDGE regression</a:t>
            </a:r>
            <a:endParaRPr lang="en-US" b="1" dirty="0"/>
          </a:p>
        </p:txBody>
      </p:sp>
      <p:sp>
        <p:nvSpPr>
          <p:cNvPr id="5" name="TextBox 4"/>
          <p:cNvSpPr txBox="1"/>
          <p:nvPr/>
        </p:nvSpPr>
        <p:spPr>
          <a:xfrm>
            <a:off x="914399" y="3063833"/>
            <a:ext cx="2648197" cy="461665"/>
          </a:xfrm>
          <a:prstGeom prst="rect">
            <a:avLst/>
          </a:prstGeom>
          <a:noFill/>
        </p:spPr>
        <p:txBody>
          <a:bodyPr wrap="square" rtlCol="0">
            <a:spAutoFit/>
          </a:bodyPr>
          <a:lstStyle/>
          <a:p>
            <a:pPr algn="ctr"/>
            <a:r>
              <a:rPr lang="en-US" sz="2400" smtClean="0"/>
              <a:t>Lasso Regression</a:t>
            </a:r>
            <a:endParaRPr lang="en-US" sz="2400" dirty="0"/>
          </a:p>
        </p:txBody>
      </p:sp>
      <p:sp>
        <p:nvSpPr>
          <p:cNvPr id="9" name="TextBox 8"/>
          <p:cNvSpPr txBox="1"/>
          <p:nvPr/>
        </p:nvSpPr>
        <p:spPr>
          <a:xfrm>
            <a:off x="4688272" y="3063833"/>
            <a:ext cx="2686059" cy="446276"/>
          </a:xfrm>
          <a:prstGeom prst="rect">
            <a:avLst/>
          </a:prstGeom>
          <a:noFill/>
        </p:spPr>
        <p:txBody>
          <a:bodyPr wrap="square" rtlCol="0">
            <a:spAutoFit/>
          </a:bodyPr>
          <a:lstStyle/>
          <a:p>
            <a:pPr algn="ctr"/>
            <a:r>
              <a:rPr lang="en-US" sz="2300" dirty="0" smtClean="0"/>
              <a:t>Ridge Regression</a:t>
            </a:r>
            <a:endParaRPr lang="en-US" sz="2300" dirty="0"/>
          </a:p>
        </p:txBody>
      </p:sp>
      <mc:AlternateContent xmlns:mc="http://schemas.openxmlformats.org/markup-compatibility/2006">
        <mc:Choice xmlns:a14="http://schemas.microsoft.com/office/drawing/2010/main" Requires="a14">
          <p:sp>
            <p:nvSpPr>
              <p:cNvPr id="2" name="TextBox 1"/>
              <p:cNvSpPr txBox="1"/>
              <p:nvPr/>
            </p:nvSpPr>
            <p:spPr>
              <a:xfrm>
                <a:off x="2042941" y="2052321"/>
                <a:ext cx="7956467" cy="656013"/>
              </a:xfrm>
              <a:prstGeom prst="rect">
                <a:avLst/>
              </a:prstGeom>
              <a:noFill/>
            </p:spPr>
            <p:txBody>
              <a:bodyPr wrap="square" rtlCol="0">
                <a:spAutoFit/>
              </a:bodyPr>
              <a:lstStyle/>
              <a:p>
                <a:r>
                  <a:rPr lang="en-US" b="1" dirty="0" smtClean="0">
                    <a:solidFill>
                      <a:schemeClr val="bg1"/>
                    </a:solidFill>
                  </a:rPr>
                  <a:t>Objective Function :</a:t>
                </a:r>
                <a:r>
                  <a:rPr lang="en-US" dirty="0">
                    <a:solidFill>
                      <a:schemeClr val="bg1"/>
                    </a:solidFill>
                  </a:rPr>
                  <a:t>	Minimize </a:t>
                </a:r>
                <a14:m>
                  <m:oMath xmlns:m="http://schemas.openxmlformats.org/officeDocument/2006/math">
                    <m:rad>
                      <m:radPr>
                        <m:degHide m:val="on"/>
                        <m:ctrlPr>
                          <a:rPr lang="en-US" i="1">
                            <a:solidFill>
                              <a:schemeClr val="bg1"/>
                            </a:solidFill>
                            <a:latin typeface="Cambria Math" charset="0"/>
                          </a:rPr>
                        </m:ctrlPr>
                      </m:radPr>
                      <m:deg/>
                      <m:e>
                        <m:sSup>
                          <m:sSupPr>
                            <m:ctrlPr>
                              <a:rPr lang="en-US" i="1">
                                <a:solidFill>
                                  <a:schemeClr val="bg1"/>
                                </a:solidFill>
                                <a:latin typeface="Cambria Math" charset="0"/>
                              </a:rPr>
                            </m:ctrlPr>
                          </m:sSupPr>
                          <m:e>
                            <m:d>
                              <m:dPr>
                                <m:ctrlPr>
                                  <a:rPr lang="is-IS" i="1">
                                    <a:solidFill>
                                      <a:schemeClr val="bg1"/>
                                    </a:solidFill>
                                    <a:latin typeface="Cambria Math" charset="0"/>
                                  </a:rPr>
                                </m:ctrlPr>
                              </m:dPr>
                              <m:e>
                                <m:sSub>
                                  <m:sSubPr>
                                    <m:ctrlPr>
                                      <a:rPr lang="en-US" i="1">
                                        <a:solidFill>
                                          <a:schemeClr val="bg1"/>
                                        </a:solidFill>
                                        <a:latin typeface="Cambria Math" charset="0"/>
                                      </a:rPr>
                                    </m:ctrlPr>
                                  </m:sSubPr>
                                  <m:e>
                                    <m:r>
                                      <a:rPr lang="en-US" i="1">
                                        <a:solidFill>
                                          <a:schemeClr val="bg1"/>
                                        </a:solidFill>
                                        <a:latin typeface="Cambria Math" charset="0"/>
                                      </a:rPr>
                                      <m:t>𝑦</m:t>
                                    </m:r>
                                  </m:e>
                                  <m:sub>
                                    <m:r>
                                      <a:rPr lang="en-US" i="1">
                                        <a:solidFill>
                                          <a:schemeClr val="bg1"/>
                                        </a:solidFill>
                                        <a:latin typeface="Cambria Math" charset="0"/>
                                      </a:rPr>
                                      <m:t>𝑎𝑐𝑡𝑢𝑎𝑙</m:t>
                                    </m:r>
                                  </m:sub>
                                </m:sSub>
                                <m:r>
                                  <a:rPr lang="en-US" i="1">
                                    <a:solidFill>
                                      <a:schemeClr val="bg1"/>
                                    </a:solidFill>
                                    <a:latin typeface="Cambria Math" charset="0"/>
                                  </a:rPr>
                                  <m:t>−</m:t>
                                </m:r>
                                <m:sSub>
                                  <m:sSubPr>
                                    <m:ctrlPr>
                                      <a:rPr lang="en-US" i="1">
                                        <a:solidFill>
                                          <a:schemeClr val="bg1"/>
                                        </a:solidFill>
                                        <a:latin typeface="Cambria Math" charset="0"/>
                                      </a:rPr>
                                    </m:ctrlPr>
                                  </m:sSubPr>
                                  <m:e>
                                    <m:r>
                                      <a:rPr lang="en-US" i="1">
                                        <a:solidFill>
                                          <a:schemeClr val="bg1"/>
                                        </a:solidFill>
                                        <a:latin typeface="Cambria Math" charset="0"/>
                                      </a:rPr>
                                      <m:t>𝑦</m:t>
                                    </m:r>
                                  </m:e>
                                  <m:sub>
                                    <m:r>
                                      <a:rPr lang="en-US" i="1">
                                        <a:solidFill>
                                          <a:schemeClr val="bg1"/>
                                        </a:solidFill>
                                        <a:latin typeface="Cambria Math" charset="0"/>
                                      </a:rPr>
                                      <m:t>𝑝𝑟𝑒𝑑𝑖𝑐𝑡𝑒𝑑</m:t>
                                    </m:r>
                                  </m:sub>
                                </m:sSub>
                              </m:e>
                            </m:d>
                          </m:e>
                          <m:sup>
                            <m:r>
                              <a:rPr lang="en-US" i="1">
                                <a:solidFill>
                                  <a:schemeClr val="bg1"/>
                                </a:solidFill>
                                <a:latin typeface="Cambria Math" charset="0"/>
                              </a:rPr>
                              <m:t>2</m:t>
                            </m:r>
                          </m:sup>
                        </m:sSup>
                      </m:e>
                    </m:rad>
                  </m:oMath>
                </a14:m>
                <a:r>
                  <a:rPr lang="en-US" dirty="0" smtClean="0">
                    <a:solidFill>
                      <a:schemeClr val="bg1"/>
                    </a:solidFill>
                  </a:rPr>
                  <a:t>  +  </a:t>
                </a:r>
                <a14:m>
                  <m:oMath xmlns:m="http://schemas.openxmlformats.org/officeDocument/2006/math">
                    <m:r>
                      <a:rPr lang="en-US" i="1" smtClean="0">
                        <a:solidFill>
                          <a:srgbClr val="FF0000"/>
                        </a:solidFill>
                        <a:latin typeface="Cambria Math" charset="0"/>
                        <a:ea typeface="Cambria Math" charset="0"/>
                        <a:cs typeface="Cambria Math" charset="0"/>
                      </a:rPr>
                      <m:t>𝛼</m:t>
                    </m:r>
                    <m:d>
                      <m:dPr>
                        <m:ctrlPr>
                          <a:rPr lang="is-IS" i="1">
                            <a:solidFill>
                              <a:srgbClr val="FF0000"/>
                            </a:solidFill>
                            <a:latin typeface="Cambria Math" charset="0"/>
                            <a:ea typeface="Cambria Math" charset="0"/>
                            <a:cs typeface="Cambria Math" charset="0"/>
                          </a:rPr>
                        </m:ctrlPr>
                      </m:dPr>
                      <m:e>
                        <m:sSup>
                          <m:sSupPr>
                            <m:ctrlPr>
                              <a:rPr lang="is-IS" i="1" smtClean="0">
                                <a:solidFill>
                                  <a:srgbClr val="FF0000"/>
                                </a:solidFill>
                                <a:latin typeface="Cambria Math" charset="0"/>
                                <a:ea typeface="Cambria Math" charset="0"/>
                                <a:cs typeface="Cambria Math" charset="0"/>
                              </a:rPr>
                            </m:ctrlPr>
                          </m:sSupPr>
                          <m:e>
                            <m:r>
                              <a:rPr lang="en-US" b="0" i="1" smtClean="0">
                                <a:solidFill>
                                  <a:srgbClr val="FF0000"/>
                                </a:solidFill>
                                <a:latin typeface="Cambria Math" charset="0"/>
                                <a:ea typeface="Cambria Math" charset="0"/>
                                <a:cs typeface="Cambria Math" charset="0"/>
                              </a:rPr>
                              <m:t>|</m:t>
                            </m:r>
                            <m:r>
                              <a:rPr lang="en-US" b="0" i="1" smtClean="0">
                                <a:solidFill>
                                  <a:srgbClr val="FF0000"/>
                                </a:solidFill>
                                <a:latin typeface="Cambria Math" charset="0"/>
                                <a:ea typeface="Cambria Math" charset="0"/>
                                <a:cs typeface="Cambria Math" charset="0"/>
                              </a:rPr>
                              <m:t>𝐴</m:t>
                            </m:r>
                            <m:r>
                              <a:rPr lang="en-US" b="0" i="1" smtClean="0">
                                <a:solidFill>
                                  <a:srgbClr val="FF0000"/>
                                </a:solidFill>
                                <a:latin typeface="Cambria Math" charset="0"/>
                                <a:ea typeface="Cambria Math" charset="0"/>
                                <a:cs typeface="Cambria Math" charset="0"/>
                              </a:rPr>
                              <m:t>|</m:t>
                            </m:r>
                          </m:e>
                          <m:sup>
                            <m:r>
                              <a:rPr lang="en-US" b="0" i="1" smtClean="0">
                                <a:solidFill>
                                  <a:srgbClr val="FF0000"/>
                                </a:solidFill>
                                <a:latin typeface="Cambria Math" charset="0"/>
                                <a:ea typeface="Cambria Math" charset="0"/>
                                <a:cs typeface="Cambria Math" charset="0"/>
                              </a:rPr>
                              <m:t>2</m:t>
                            </m:r>
                          </m:sup>
                        </m:sSup>
                        <m:r>
                          <a:rPr lang="en-US" i="1">
                            <a:solidFill>
                              <a:srgbClr val="FF0000"/>
                            </a:solidFill>
                            <a:latin typeface="Cambria Math" charset="0"/>
                            <a:ea typeface="Cambria Math" charset="0"/>
                            <a:cs typeface="Cambria Math" charset="0"/>
                          </a:rPr>
                          <m:t>+</m:t>
                        </m:r>
                        <m:sSup>
                          <m:sSupPr>
                            <m:ctrlPr>
                              <a:rPr lang="en-US" i="1" smtClean="0">
                                <a:solidFill>
                                  <a:srgbClr val="FF0000"/>
                                </a:solidFill>
                                <a:latin typeface="Cambria Math" charset="0"/>
                                <a:ea typeface="Cambria Math" charset="0"/>
                                <a:cs typeface="Cambria Math" charset="0"/>
                              </a:rPr>
                            </m:ctrlPr>
                          </m:sSupPr>
                          <m:e>
                            <m:r>
                              <a:rPr lang="en-US" b="0" i="1" smtClean="0">
                                <a:solidFill>
                                  <a:srgbClr val="FF0000"/>
                                </a:solidFill>
                                <a:latin typeface="Cambria Math" charset="0"/>
                                <a:ea typeface="Cambria Math" charset="0"/>
                                <a:cs typeface="Cambria Math" charset="0"/>
                              </a:rPr>
                              <m:t>|</m:t>
                            </m:r>
                            <m:r>
                              <a:rPr lang="en-US" b="0" i="1" smtClean="0">
                                <a:solidFill>
                                  <a:srgbClr val="FF0000"/>
                                </a:solidFill>
                                <a:latin typeface="Cambria Math" charset="0"/>
                                <a:ea typeface="Cambria Math" charset="0"/>
                                <a:cs typeface="Cambria Math" charset="0"/>
                              </a:rPr>
                              <m:t>𝐵</m:t>
                            </m:r>
                            <m:r>
                              <a:rPr lang="en-US" b="0" i="1" smtClean="0">
                                <a:solidFill>
                                  <a:srgbClr val="FF0000"/>
                                </a:solidFill>
                                <a:latin typeface="Cambria Math" charset="0"/>
                                <a:ea typeface="Cambria Math" charset="0"/>
                                <a:cs typeface="Cambria Math" charset="0"/>
                              </a:rPr>
                              <m:t>|</m:t>
                            </m:r>
                          </m:e>
                          <m:sup>
                            <m:r>
                              <a:rPr lang="en-US" b="0" i="1" smtClean="0">
                                <a:solidFill>
                                  <a:srgbClr val="FF0000"/>
                                </a:solidFill>
                                <a:latin typeface="Cambria Math" charset="0"/>
                                <a:ea typeface="Cambria Math" charset="0"/>
                                <a:cs typeface="Cambria Math" charset="0"/>
                              </a:rPr>
                              <m:t>2</m:t>
                            </m:r>
                          </m:sup>
                        </m:sSup>
                      </m:e>
                    </m:d>
                  </m:oMath>
                </a14:m>
                <a:endParaRPr lang="en-US" dirty="0">
                  <a:solidFill>
                    <a:schemeClr val="bg1"/>
                  </a:solidFill>
                </a:endParaRPr>
              </a:p>
            </p:txBody>
          </p:sp>
        </mc:Choice>
        <mc:Fallback>
          <p:sp>
            <p:nvSpPr>
              <p:cNvPr id="2" name="TextBox 1"/>
              <p:cNvSpPr txBox="1">
                <a:spLocks noRot="1" noChangeAspect="1" noMove="1" noResize="1" noEditPoints="1" noAdjustHandles="1" noChangeArrowheads="1" noChangeShapeType="1" noTextEdit="1"/>
              </p:cNvSpPr>
              <p:nvPr/>
            </p:nvSpPr>
            <p:spPr>
              <a:xfrm>
                <a:off x="2042941" y="2052321"/>
                <a:ext cx="7956467" cy="656013"/>
              </a:xfrm>
              <a:prstGeom prst="rect">
                <a:avLst/>
              </a:prstGeom>
              <a:blipFill rotWithShape="0">
                <a:blip r:embed="rId3"/>
                <a:stretch>
                  <a:fillRect l="-613"/>
                </a:stretch>
              </a:blipFill>
            </p:spPr>
            <p:txBody>
              <a:bodyPr/>
              <a:lstStyle/>
              <a:p>
                <a:r>
                  <a:rPr lang="en-US">
                    <a:noFill/>
                  </a:rPr>
                  <a:t> </a:t>
                </a:r>
              </a:p>
            </p:txBody>
          </p:sp>
        </mc:Fallback>
      </mc:AlternateContent>
      <p:sp>
        <p:nvSpPr>
          <p:cNvPr id="4" name="Rectangle 3"/>
          <p:cNvSpPr/>
          <p:nvPr/>
        </p:nvSpPr>
        <p:spPr>
          <a:xfrm>
            <a:off x="3465026" y="3634441"/>
            <a:ext cx="5112297" cy="369332"/>
          </a:xfrm>
          <a:prstGeom prst="rect">
            <a:avLst/>
          </a:prstGeom>
        </p:spPr>
        <p:txBody>
          <a:bodyPr wrap="none">
            <a:spAutoFit/>
          </a:bodyPr>
          <a:lstStyle/>
          <a:p>
            <a:r>
              <a:rPr lang="en-US" b="1" dirty="0" smtClean="0">
                <a:solidFill>
                  <a:schemeClr val="bg1"/>
                </a:solidFill>
              </a:rPr>
              <a:t>Identify/Find :</a:t>
            </a:r>
            <a:r>
              <a:rPr lang="en-US" dirty="0">
                <a:solidFill>
                  <a:schemeClr val="bg1"/>
                </a:solidFill>
              </a:rPr>
              <a:t>	</a:t>
            </a:r>
            <a:r>
              <a:rPr lang="en-US" dirty="0" smtClean="0">
                <a:solidFill>
                  <a:schemeClr val="bg1"/>
                </a:solidFill>
              </a:rPr>
              <a:t>M – Slope and C - Intercept</a:t>
            </a:r>
            <a:endParaRPr lang="en-US" dirty="0">
              <a:solidFill>
                <a:schemeClr val="bg1"/>
              </a:solidFill>
            </a:endParaRPr>
          </a:p>
        </p:txBody>
      </p:sp>
      <p:sp>
        <p:nvSpPr>
          <p:cNvPr id="8" name="Rectangle 7"/>
          <p:cNvSpPr/>
          <p:nvPr/>
        </p:nvSpPr>
        <p:spPr>
          <a:xfrm>
            <a:off x="2219493" y="4929881"/>
            <a:ext cx="7603363" cy="369332"/>
          </a:xfrm>
          <a:prstGeom prst="rect">
            <a:avLst/>
          </a:prstGeom>
        </p:spPr>
        <p:txBody>
          <a:bodyPr wrap="none">
            <a:spAutoFit/>
          </a:bodyPr>
          <a:lstStyle/>
          <a:p>
            <a:r>
              <a:rPr lang="en-US" b="1" dirty="0" smtClean="0">
                <a:solidFill>
                  <a:schemeClr val="bg1"/>
                </a:solidFill>
              </a:rPr>
              <a:t>The value of ‘M’ and ‘C’ still defines the ”</a:t>
            </a:r>
            <a:r>
              <a:rPr lang="en-US" b="1" dirty="0" smtClean="0">
                <a:solidFill>
                  <a:srgbClr val="C00000"/>
                </a:solidFill>
              </a:rPr>
              <a:t>best fit</a:t>
            </a:r>
            <a:r>
              <a:rPr lang="en-US" b="1" dirty="0" smtClean="0">
                <a:solidFill>
                  <a:schemeClr val="bg1"/>
                </a:solidFill>
              </a:rPr>
              <a:t>” line       </a:t>
            </a:r>
            <a:r>
              <a:rPr lang="en-US" b="1" dirty="0" smtClean="0">
                <a:solidFill>
                  <a:srgbClr val="002060"/>
                </a:solidFill>
              </a:rPr>
              <a:t>y = </a:t>
            </a:r>
            <a:r>
              <a:rPr lang="en-US" b="1" dirty="0" err="1" smtClean="0">
                <a:solidFill>
                  <a:srgbClr val="002060"/>
                </a:solidFill>
              </a:rPr>
              <a:t>Mx</a:t>
            </a:r>
            <a:r>
              <a:rPr lang="en-US" b="1" dirty="0" smtClean="0">
                <a:solidFill>
                  <a:srgbClr val="002060"/>
                </a:solidFill>
              </a:rPr>
              <a:t> + C</a:t>
            </a:r>
            <a:endParaRPr lang="en-US" dirty="0">
              <a:solidFill>
                <a:srgbClr val="002060"/>
              </a:solidFill>
            </a:endParaRPr>
          </a:p>
        </p:txBody>
      </p:sp>
      <p:sp>
        <p:nvSpPr>
          <p:cNvPr id="11" name="Right Arrow 10"/>
          <p:cNvSpPr/>
          <p:nvPr/>
        </p:nvSpPr>
        <p:spPr>
          <a:xfrm>
            <a:off x="8122721" y="5114547"/>
            <a:ext cx="311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Rectangle 9"/>
              <p:cNvSpPr/>
              <p:nvPr/>
            </p:nvSpPr>
            <p:spPr>
              <a:xfrm>
                <a:off x="7957947" y="2767356"/>
                <a:ext cx="2541080" cy="600164"/>
              </a:xfrm>
              <a:prstGeom prst="rect">
                <a:avLst/>
              </a:prstGeom>
            </p:spPr>
            <p:txBody>
              <a:bodyPr wrap="none">
                <a:spAutoFit/>
              </a:bodyPr>
              <a:lstStyle/>
              <a:p>
                <a:r>
                  <a:rPr lang="en-US" sz="1100" dirty="0" smtClean="0">
                    <a:solidFill>
                      <a:srgbClr val="00B0F0"/>
                    </a:solidFill>
                  </a:rPr>
                  <a:t>L-2  norm of regression co-efficient</a:t>
                </a:r>
              </a:p>
              <a:p>
                <a:endParaRPr lang="en-US" sz="1100" dirty="0" smtClean="0">
                  <a:solidFill>
                    <a:srgbClr val="00B0F0"/>
                  </a:solidFill>
                </a:endParaRPr>
              </a:p>
              <a:p>
                <a14:m>
                  <m:oMathPara xmlns:m="http://schemas.openxmlformats.org/officeDocument/2006/math">
                    <m:oMathParaPr>
                      <m:jc m:val="centerGroup"/>
                    </m:oMathParaPr>
                    <m:oMath xmlns:m="http://schemas.openxmlformats.org/officeDocument/2006/math">
                      <m:r>
                        <a:rPr lang="en-US" sz="1100" i="1" smtClean="0">
                          <a:solidFill>
                            <a:srgbClr val="00B0F0"/>
                          </a:solidFill>
                          <a:latin typeface="Cambria Math" charset="0"/>
                          <a:ea typeface="Cambria Math" charset="0"/>
                          <a:cs typeface="Cambria Math" charset="0"/>
                        </a:rPr>
                        <m:t>∝</m:t>
                      </m:r>
                      <m:r>
                        <a:rPr lang="en-US" sz="1100" b="0" i="1" smtClean="0">
                          <a:solidFill>
                            <a:srgbClr val="00B0F0"/>
                          </a:solidFill>
                          <a:latin typeface="Cambria Math" charset="0"/>
                          <a:ea typeface="Cambria Math" charset="0"/>
                          <a:cs typeface="Cambria Math" charset="0"/>
                        </a:rPr>
                        <m:t>𝑖𝑠</m:t>
                      </m:r>
                      <m:r>
                        <a:rPr lang="en-US" sz="1100" b="0" i="1" smtClean="0">
                          <a:solidFill>
                            <a:srgbClr val="00B0F0"/>
                          </a:solidFill>
                          <a:latin typeface="Cambria Math" charset="0"/>
                          <a:ea typeface="Cambria Math" charset="0"/>
                          <a:cs typeface="Cambria Math" charset="0"/>
                        </a:rPr>
                        <m:t> </m:t>
                      </m:r>
                      <m:r>
                        <a:rPr lang="en-US" sz="1100" b="0" i="1" smtClean="0">
                          <a:solidFill>
                            <a:srgbClr val="00B0F0"/>
                          </a:solidFill>
                          <a:latin typeface="Cambria Math" charset="0"/>
                          <a:ea typeface="Cambria Math" charset="0"/>
                          <a:cs typeface="Cambria Math" charset="0"/>
                        </a:rPr>
                        <m:t>𝑐𝑎𝑙𝑙𝑒𝑑</m:t>
                      </m:r>
                      <m:r>
                        <a:rPr lang="en-US" sz="1100" b="0" i="1" smtClean="0">
                          <a:solidFill>
                            <a:srgbClr val="00B0F0"/>
                          </a:solidFill>
                          <a:latin typeface="Cambria Math" charset="0"/>
                          <a:ea typeface="Cambria Math" charset="0"/>
                          <a:cs typeface="Cambria Math" charset="0"/>
                        </a:rPr>
                        <m:t> </m:t>
                      </m:r>
                      <m:r>
                        <a:rPr lang="en-US" sz="1100" b="0" i="1" smtClean="0">
                          <a:solidFill>
                            <a:srgbClr val="00B0F0"/>
                          </a:solidFill>
                          <a:latin typeface="Cambria Math" charset="0"/>
                          <a:ea typeface="Cambria Math" charset="0"/>
                          <a:cs typeface="Cambria Math" charset="0"/>
                        </a:rPr>
                        <m:t>𝑎𝑠</m:t>
                      </m:r>
                      <m:r>
                        <a:rPr lang="en-US" sz="1100" b="0" i="1" smtClean="0">
                          <a:solidFill>
                            <a:srgbClr val="00B0F0"/>
                          </a:solidFill>
                          <a:latin typeface="Cambria Math" charset="0"/>
                          <a:ea typeface="Cambria Math" charset="0"/>
                          <a:cs typeface="Cambria Math" charset="0"/>
                        </a:rPr>
                        <m:t> </m:t>
                      </m:r>
                      <m:r>
                        <a:rPr lang="en-US" sz="1100" b="0" i="1" smtClean="0">
                          <a:solidFill>
                            <a:srgbClr val="00B0F0"/>
                          </a:solidFill>
                          <a:latin typeface="Cambria Math" charset="0"/>
                          <a:ea typeface="Cambria Math" charset="0"/>
                          <a:cs typeface="Cambria Math" charset="0"/>
                        </a:rPr>
                        <m:t>𝑡h𝑒</m:t>
                      </m:r>
                      <m:r>
                        <a:rPr lang="en-US" sz="1100" b="0" i="1" smtClean="0">
                          <a:solidFill>
                            <a:srgbClr val="00B0F0"/>
                          </a:solidFill>
                          <a:latin typeface="Cambria Math" charset="0"/>
                          <a:ea typeface="Cambria Math" charset="0"/>
                          <a:cs typeface="Cambria Math" charset="0"/>
                        </a:rPr>
                        <m:t> </m:t>
                      </m:r>
                      <m:r>
                        <a:rPr lang="en-US" sz="1100" b="0" i="1" smtClean="0">
                          <a:solidFill>
                            <a:srgbClr val="00B0F0"/>
                          </a:solidFill>
                          <a:latin typeface="Cambria Math" charset="0"/>
                          <a:ea typeface="Cambria Math" charset="0"/>
                          <a:cs typeface="Cambria Math" charset="0"/>
                        </a:rPr>
                        <m:t>h𝑦𝑝𝑒𝑟𝑝𝑎𝑟𝑎𝑚𝑒𝑡𝑒𝑟</m:t>
                      </m:r>
                    </m:oMath>
                  </m:oMathPara>
                </a14:m>
                <a:endParaRPr lang="en-US" sz="1100" dirty="0">
                  <a:solidFill>
                    <a:srgbClr val="00B0F0"/>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7957947" y="2767356"/>
                <a:ext cx="2541080" cy="600164"/>
              </a:xfrm>
              <a:prstGeom prst="rect">
                <a:avLst/>
              </a:prstGeom>
              <a:blipFill rotWithShape="0">
                <a:blip r:embed="rId4"/>
                <a:stretch>
                  <a:fillRect b="-42857"/>
                </a:stretch>
              </a:blipFill>
            </p:spPr>
            <p:txBody>
              <a:bodyPr/>
              <a:lstStyle/>
              <a:p>
                <a:r>
                  <a:rPr lang="en-US">
                    <a:noFill/>
                  </a:rPr>
                  <a:t> </a:t>
                </a:r>
              </a:p>
            </p:txBody>
          </p:sp>
        </mc:Fallback>
      </mc:AlternateContent>
    </p:spTree>
    <p:extLst>
      <p:ext uri="{BB962C8B-B14F-4D97-AF65-F5344CB8AC3E}">
        <p14:creationId xmlns:p14="http://schemas.microsoft.com/office/powerpoint/2010/main" val="16142314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10" name="TextBox 9"/>
          <p:cNvSpPr txBox="1"/>
          <p:nvPr/>
        </p:nvSpPr>
        <p:spPr>
          <a:xfrm>
            <a:off x="0" y="152400"/>
            <a:ext cx="12192000" cy="830997"/>
          </a:xfrm>
          <a:prstGeom prst="rect">
            <a:avLst/>
          </a:prstGeom>
          <a:noFill/>
        </p:spPr>
        <p:txBody>
          <a:bodyPr wrap="square" rtlCol="0">
            <a:spAutoFit/>
          </a:bodyPr>
          <a:lstStyle/>
          <a:p>
            <a:pPr algn="ctr"/>
            <a:r>
              <a:rPr lang="en-US" sz="4800" dirty="0" smtClean="0"/>
              <a:t>DEMO</a:t>
            </a:r>
            <a:endParaRPr lang="en-US" sz="4800" dirty="0"/>
          </a:p>
        </p:txBody>
      </p:sp>
      <p:sp>
        <p:nvSpPr>
          <p:cNvPr id="11" name="TextBox 10"/>
          <p:cNvSpPr txBox="1"/>
          <p:nvPr/>
        </p:nvSpPr>
        <p:spPr>
          <a:xfrm>
            <a:off x="1089660" y="2140923"/>
            <a:ext cx="10012680" cy="3539430"/>
          </a:xfrm>
          <a:prstGeom prst="rect">
            <a:avLst/>
          </a:prstGeom>
          <a:noFill/>
        </p:spPr>
        <p:txBody>
          <a:bodyPr wrap="square" rtlCol="0">
            <a:spAutoFit/>
          </a:bodyPr>
          <a:lstStyle/>
          <a:p>
            <a:pPr marL="457200" indent="-457200">
              <a:buFont typeface="Arial" charset="0"/>
              <a:buChar char="•"/>
            </a:pPr>
            <a:r>
              <a:rPr lang="en-US" sz="3200" dirty="0" smtClean="0">
                <a:solidFill>
                  <a:schemeClr val="bg1"/>
                </a:solidFill>
              </a:rPr>
              <a:t>Linear </a:t>
            </a:r>
            <a:r>
              <a:rPr lang="en-US" sz="3200" dirty="0" smtClean="0">
                <a:solidFill>
                  <a:schemeClr val="bg1"/>
                </a:solidFill>
              </a:rPr>
              <a:t>Regression</a:t>
            </a:r>
          </a:p>
          <a:p>
            <a:pPr marL="457200" indent="-457200">
              <a:buFont typeface="Arial" charset="0"/>
              <a:buChar char="•"/>
            </a:pPr>
            <a:endParaRPr lang="en-US" sz="3200" dirty="0">
              <a:solidFill>
                <a:schemeClr val="bg1"/>
              </a:solidFill>
            </a:endParaRPr>
          </a:p>
          <a:p>
            <a:pPr marL="457200" indent="-457200">
              <a:buFont typeface="Arial" charset="0"/>
              <a:buChar char="•"/>
            </a:pPr>
            <a:r>
              <a:rPr lang="en-US" sz="3200" dirty="0" smtClean="0">
                <a:solidFill>
                  <a:schemeClr val="bg1"/>
                </a:solidFill>
              </a:rPr>
              <a:t>Lasso </a:t>
            </a:r>
            <a:r>
              <a:rPr lang="en-US" sz="3200" dirty="0" smtClean="0">
                <a:solidFill>
                  <a:schemeClr val="bg1"/>
                </a:solidFill>
              </a:rPr>
              <a:t>Regression </a:t>
            </a:r>
            <a:endParaRPr lang="en-US" sz="3200" dirty="0" smtClean="0">
              <a:solidFill>
                <a:schemeClr val="bg1"/>
              </a:solidFill>
            </a:endParaRPr>
          </a:p>
          <a:p>
            <a:pPr marL="457200" indent="-457200">
              <a:buFont typeface="Arial" charset="0"/>
              <a:buChar char="•"/>
            </a:pPr>
            <a:endParaRPr lang="en-US" sz="3200" dirty="0">
              <a:solidFill>
                <a:schemeClr val="bg1"/>
              </a:solidFill>
            </a:endParaRPr>
          </a:p>
          <a:p>
            <a:pPr marL="457200" indent="-457200">
              <a:buFont typeface="Arial" charset="0"/>
              <a:buChar char="•"/>
            </a:pPr>
            <a:r>
              <a:rPr lang="en-US" sz="3200" dirty="0" smtClean="0">
                <a:solidFill>
                  <a:schemeClr val="bg1"/>
                </a:solidFill>
              </a:rPr>
              <a:t>Ridge Regression</a:t>
            </a:r>
          </a:p>
          <a:p>
            <a:pPr marL="457200" indent="-457200">
              <a:buFont typeface="Arial" charset="0"/>
              <a:buChar char="•"/>
            </a:pPr>
            <a:endParaRPr lang="en-US" sz="3200" dirty="0">
              <a:solidFill>
                <a:schemeClr val="bg1"/>
              </a:solidFill>
            </a:endParaRPr>
          </a:p>
          <a:p>
            <a:pPr marL="457200" indent="-457200">
              <a:buFont typeface="Arial" charset="0"/>
              <a:buChar char="•"/>
            </a:pPr>
            <a:r>
              <a:rPr lang="en-US" sz="3200" dirty="0" smtClean="0">
                <a:solidFill>
                  <a:schemeClr val="bg1"/>
                </a:solidFill>
              </a:rPr>
              <a:t>Stochastic Gradient Descent Regression</a:t>
            </a:r>
            <a:endParaRPr lang="en-US" sz="3200" dirty="0">
              <a:solidFill>
                <a:schemeClr val="bg1"/>
              </a:solidFill>
            </a:endParaRPr>
          </a:p>
        </p:txBody>
      </p:sp>
    </p:spTree>
    <p:extLst>
      <p:ext uri="{BB962C8B-B14F-4D97-AF65-F5344CB8AC3E}">
        <p14:creationId xmlns:p14="http://schemas.microsoft.com/office/powerpoint/2010/main" val="3083524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2" name="TextBox 1"/>
          <p:cNvSpPr txBox="1"/>
          <p:nvPr/>
        </p:nvSpPr>
        <p:spPr>
          <a:xfrm>
            <a:off x="2155171" y="3038004"/>
            <a:ext cx="7849590" cy="923330"/>
          </a:xfrm>
          <a:prstGeom prst="rect">
            <a:avLst/>
          </a:prstGeom>
          <a:noFill/>
        </p:spPr>
        <p:txBody>
          <a:bodyPr wrap="square" rtlCol="0">
            <a:spAutoFit/>
          </a:bodyPr>
          <a:lstStyle/>
          <a:p>
            <a:pPr algn="ctr"/>
            <a:r>
              <a:rPr lang="en-US" sz="5400" dirty="0" smtClean="0">
                <a:solidFill>
                  <a:srgbClr val="FF0000"/>
                </a:solidFill>
              </a:rPr>
              <a:t>CLASSIFICATION</a:t>
            </a:r>
            <a:endParaRPr lang="en-US" sz="5400" dirty="0">
              <a:solidFill>
                <a:srgbClr val="FF0000"/>
              </a:solidFill>
            </a:endParaRPr>
          </a:p>
        </p:txBody>
      </p:sp>
    </p:spTree>
    <p:extLst>
      <p:ext uri="{BB962C8B-B14F-4D97-AF65-F5344CB8AC3E}">
        <p14:creationId xmlns:p14="http://schemas.microsoft.com/office/powerpoint/2010/main" val="17368747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Types of classification</a:t>
            </a:r>
            <a:endParaRPr lang="en-US" b="1" dirty="0"/>
          </a:p>
        </p:txBody>
      </p:sp>
      <p:sp>
        <p:nvSpPr>
          <p:cNvPr id="5" name="TextBox 4"/>
          <p:cNvSpPr txBox="1"/>
          <p:nvPr/>
        </p:nvSpPr>
        <p:spPr>
          <a:xfrm>
            <a:off x="914399" y="3063833"/>
            <a:ext cx="2648197" cy="461665"/>
          </a:xfrm>
          <a:prstGeom prst="rect">
            <a:avLst/>
          </a:prstGeom>
          <a:noFill/>
        </p:spPr>
        <p:txBody>
          <a:bodyPr wrap="square" rtlCol="0">
            <a:spAutoFit/>
          </a:bodyPr>
          <a:lstStyle/>
          <a:p>
            <a:pPr algn="ctr"/>
            <a:r>
              <a:rPr lang="en-US" sz="2400" smtClean="0"/>
              <a:t>Lasso Regression</a:t>
            </a:r>
            <a:endParaRPr lang="en-US" sz="2400" dirty="0"/>
          </a:p>
        </p:txBody>
      </p:sp>
      <p:sp>
        <p:nvSpPr>
          <p:cNvPr id="9" name="TextBox 8"/>
          <p:cNvSpPr txBox="1"/>
          <p:nvPr/>
        </p:nvSpPr>
        <p:spPr>
          <a:xfrm>
            <a:off x="4688272" y="3063833"/>
            <a:ext cx="2686059" cy="446276"/>
          </a:xfrm>
          <a:prstGeom prst="rect">
            <a:avLst/>
          </a:prstGeom>
          <a:noFill/>
        </p:spPr>
        <p:txBody>
          <a:bodyPr wrap="square" rtlCol="0">
            <a:spAutoFit/>
          </a:bodyPr>
          <a:lstStyle/>
          <a:p>
            <a:pPr algn="ctr"/>
            <a:r>
              <a:rPr lang="en-US" sz="2300" dirty="0" smtClean="0"/>
              <a:t>Ridge Regression</a:t>
            </a:r>
            <a:endParaRPr lang="en-US" sz="2300" dirty="0"/>
          </a:p>
        </p:txBody>
      </p:sp>
      <p:sp>
        <p:nvSpPr>
          <p:cNvPr id="12" name="TextBox 11"/>
          <p:cNvSpPr txBox="1"/>
          <p:nvPr/>
        </p:nvSpPr>
        <p:spPr>
          <a:xfrm>
            <a:off x="296883" y="2140923"/>
            <a:ext cx="11727477" cy="3539430"/>
          </a:xfrm>
          <a:prstGeom prst="rect">
            <a:avLst/>
          </a:prstGeom>
          <a:noFill/>
        </p:spPr>
        <p:txBody>
          <a:bodyPr wrap="square" rtlCol="0">
            <a:spAutoFit/>
          </a:bodyPr>
          <a:lstStyle/>
          <a:p>
            <a:pPr marL="457200" indent="-457200">
              <a:buFont typeface="Arial" charset="0"/>
              <a:buChar char="•"/>
            </a:pPr>
            <a:r>
              <a:rPr lang="en-US" sz="3200" dirty="0" smtClean="0">
                <a:solidFill>
                  <a:schemeClr val="bg1"/>
                </a:solidFill>
              </a:rPr>
              <a:t>Binary 				: 	True/False – Logistic Regression, SVM</a:t>
            </a:r>
          </a:p>
          <a:p>
            <a:pPr marL="457200" indent="-457200">
              <a:buFont typeface="Arial" charset="0"/>
              <a:buChar char="•"/>
            </a:pPr>
            <a:endParaRPr lang="en-US" sz="3200" dirty="0">
              <a:solidFill>
                <a:schemeClr val="bg1"/>
              </a:solidFill>
            </a:endParaRPr>
          </a:p>
          <a:p>
            <a:pPr marL="457200" indent="-457200">
              <a:buFont typeface="Arial" charset="0"/>
              <a:buChar char="•"/>
            </a:pPr>
            <a:r>
              <a:rPr lang="en-US" sz="3200" dirty="0" smtClean="0">
                <a:solidFill>
                  <a:schemeClr val="bg1"/>
                </a:solidFill>
              </a:rPr>
              <a:t>Multiclass		: 	Digits, Alphabets - Logistic Regression</a:t>
            </a:r>
          </a:p>
          <a:p>
            <a:pPr marL="457200" indent="-457200">
              <a:buFont typeface="Arial" charset="0"/>
              <a:buChar char="•"/>
            </a:pPr>
            <a:endParaRPr lang="en-US" sz="3200" dirty="0">
              <a:solidFill>
                <a:schemeClr val="bg1"/>
              </a:solidFill>
            </a:endParaRPr>
          </a:p>
          <a:p>
            <a:pPr marL="457200" indent="-457200">
              <a:buFont typeface="Arial" charset="0"/>
              <a:buChar char="•"/>
            </a:pPr>
            <a:r>
              <a:rPr lang="en-US" sz="3200" dirty="0" err="1" smtClean="0">
                <a:solidFill>
                  <a:schemeClr val="bg1"/>
                </a:solidFill>
              </a:rPr>
              <a:t>Multilabel</a:t>
            </a:r>
            <a:r>
              <a:rPr lang="en-US" sz="3200" dirty="0" smtClean="0">
                <a:solidFill>
                  <a:schemeClr val="bg1"/>
                </a:solidFill>
              </a:rPr>
              <a:t>		: 	More than one label – Naïve Bayes</a:t>
            </a:r>
          </a:p>
          <a:p>
            <a:pPr marL="457200" indent="-457200">
              <a:buFont typeface="Arial" charset="0"/>
              <a:buChar char="•"/>
            </a:pPr>
            <a:endParaRPr lang="en-US" sz="3200" dirty="0">
              <a:solidFill>
                <a:schemeClr val="bg1"/>
              </a:solidFill>
            </a:endParaRPr>
          </a:p>
          <a:p>
            <a:pPr marL="457200" indent="-457200">
              <a:buFont typeface="Arial" charset="0"/>
              <a:buChar char="•"/>
            </a:pPr>
            <a:r>
              <a:rPr lang="en-US" sz="3200" dirty="0" smtClean="0">
                <a:solidFill>
                  <a:schemeClr val="bg1"/>
                </a:solidFill>
              </a:rPr>
              <a:t>Multioutput		: 	Multiclass + </a:t>
            </a:r>
            <a:r>
              <a:rPr lang="en-US" sz="3200" dirty="0" err="1" smtClean="0">
                <a:solidFill>
                  <a:schemeClr val="bg1"/>
                </a:solidFill>
              </a:rPr>
              <a:t>Multilabel</a:t>
            </a:r>
            <a:endParaRPr lang="en-US" sz="3200" dirty="0">
              <a:solidFill>
                <a:schemeClr val="bg1"/>
              </a:solidFill>
            </a:endParaRPr>
          </a:p>
        </p:txBody>
      </p:sp>
    </p:spTree>
    <p:extLst>
      <p:ext uri="{BB962C8B-B14F-4D97-AF65-F5344CB8AC3E}">
        <p14:creationId xmlns:p14="http://schemas.microsoft.com/office/powerpoint/2010/main" val="8792038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Logistic regression</a:t>
            </a:r>
            <a:endParaRPr lang="en-US" b="1" dirty="0"/>
          </a:p>
        </p:txBody>
      </p:sp>
      <p:sp>
        <p:nvSpPr>
          <p:cNvPr id="5" name="TextBox 4"/>
          <p:cNvSpPr txBox="1"/>
          <p:nvPr/>
        </p:nvSpPr>
        <p:spPr>
          <a:xfrm>
            <a:off x="914399" y="3063833"/>
            <a:ext cx="2648197" cy="461665"/>
          </a:xfrm>
          <a:prstGeom prst="rect">
            <a:avLst/>
          </a:prstGeom>
          <a:noFill/>
        </p:spPr>
        <p:txBody>
          <a:bodyPr wrap="square" rtlCol="0">
            <a:spAutoFit/>
          </a:bodyPr>
          <a:lstStyle/>
          <a:p>
            <a:pPr algn="ctr"/>
            <a:r>
              <a:rPr lang="en-US" sz="2400" smtClean="0"/>
              <a:t>Lasso Regression</a:t>
            </a:r>
            <a:endParaRPr lang="en-US" sz="2400" dirty="0"/>
          </a:p>
        </p:txBody>
      </p:sp>
      <p:sp>
        <p:nvSpPr>
          <p:cNvPr id="9" name="TextBox 8"/>
          <p:cNvSpPr txBox="1"/>
          <p:nvPr/>
        </p:nvSpPr>
        <p:spPr>
          <a:xfrm>
            <a:off x="4688272" y="3063833"/>
            <a:ext cx="2686059" cy="446276"/>
          </a:xfrm>
          <a:prstGeom prst="rect">
            <a:avLst/>
          </a:prstGeom>
          <a:noFill/>
        </p:spPr>
        <p:txBody>
          <a:bodyPr wrap="square" rtlCol="0">
            <a:spAutoFit/>
          </a:bodyPr>
          <a:lstStyle/>
          <a:p>
            <a:pPr algn="ctr"/>
            <a:r>
              <a:rPr lang="en-US" sz="2300" dirty="0" smtClean="0"/>
              <a:t>Ridge Regression</a:t>
            </a:r>
            <a:endParaRPr lang="en-US" sz="2300" dirty="0"/>
          </a:p>
        </p:txBody>
      </p:sp>
    </p:spTree>
    <p:extLst>
      <p:ext uri="{BB962C8B-B14F-4D97-AF65-F5344CB8AC3E}">
        <p14:creationId xmlns:p14="http://schemas.microsoft.com/office/powerpoint/2010/main" val="6106661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73" y="175260"/>
            <a:ext cx="11888787" cy="842010"/>
          </a:xfrm>
        </p:spPr>
        <p:txBody>
          <a:bodyPr/>
          <a:lstStyle/>
          <a:p>
            <a:pPr algn="ctr"/>
            <a:r>
              <a:rPr lang="en-US" sz="4000" b="1" dirty="0" smtClean="0"/>
              <a:t>WHAT IS MACHINE LEARNING?</a:t>
            </a:r>
            <a:r>
              <a:rPr lang="en-US" b="1" dirty="0" smtClean="0"/>
              <a:t>	</a:t>
            </a:r>
            <a:endParaRPr lang="en-US" b="1" dirty="0"/>
          </a:p>
        </p:txBody>
      </p:sp>
      <p:sp>
        <p:nvSpPr>
          <p:cNvPr id="5" name="TextBox 4"/>
          <p:cNvSpPr txBox="1"/>
          <p:nvPr/>
        </p:nvSpPr>
        <p:spPr>
          <a:xfrm>
            <a:off x="868680" y="1863090"/>
            <a:ext cx="10629900" cy="2862322"/>
          </a:xfrm>
          <a:prstGeom prst="rect">
            <a:avLst/>
          </a:prstGeom>
          <a:noFill/>
        </p:spPr>
        <p:txBody>
          <a:bodyPr wrap="square" rtlCol="0">
            <a:spAutoFit/>
          </a:bodyPr>
          <a:lstStyle/>
          <a:p>
            <a:pPr algn="ctr"/>
            <a:r>
              <a:rPr lang="en-US" sz="3600" b="1" dirty="0" smtClean="0">
                <a:latin typeface="Avenir Next Demi Bold" charset="0"/>
                <a:ea typeface="Avenir Next Demi Bold" charset="0"/>
                <a:cs typeface="Avenir Next Demi Bold" charset="0"/>
              </a:rPr>
              <a:t>“A Computer Program is said to learn from Experience E with respect to some class of tasks T and a performance measure P, if its performance at tasks in T, as measured by P, improves with Experience E.”</a:t>
            </a:r>
            <a:endParaRPr lang="en-US" sz="3600" b="1" dirty="0">
              <a:latin typeface="Avenir Next Demi Bold" charset="0"/>
              <a:ea typeface="Avenir Next Demi Bold" charset="0"/>
              <a:cs typeface="Avenir Next Demi Bold" charset="0"/>
            </a:endParaRPr>
          </a:p>
        </p:txBody>
      </p:sp>
      <p:sp>
        <p:nvSpPr>
          <p:cNvPr id="6" name="TextBox 5"/>
          <p:cNvSpPr txBox="1"/>
          <p:nvPr/>
        </p:nvSpPr>
        <p:spPr>
          <a:xfrm>
            <a:off x="6355080" y="5340846"/>
            <a:ext cx="5497830" cy="646331"/>
          </a:xfrm>
          <a:prstGeom prst="rect">
            <a:avLst/>
          </a:prstGeom>
          <a:noFill/>
        </p:spPr>
        <p:txBody>
          <a:bodyPr wrap="square" rtlCol="0">
            <a:spAutoFit/>
          </a:bodyPr>
          <a:lstStyle/>
          <a:p>
            <a:r>
              <a:rPr lang="en-US" dirty="0" smtClean="0"/>
              <a:t>- Tom Mitchell, Carnegie </a:t>
            </a:r>
            <a:r>
              <a:rPr lang="en-US" smtClean="0"/>
              <a:t>Mellon University, 1997 	</a:t>
            </a:r>
            <a:endParaRPr lang="en-US" dirty="0"/>
          </a:p>
        </p:txBody>
      </p:sp>
    </p:spTree>
    <p:extLst>
      <p:ext uri="{BB962C8B-B14F-4D97-AF65-F5344CB8AC3E}">
        <p14:creationId xmlns:p14="http://schemas.microsoft.com/office/powerpoint/2010/main" val="1806837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Support vector machines</a:t>
            </a:r>
            <a:endParaRPr lang="en-US" b="1" dirty="0"/>
          </a:p>
        </p:txBody>
      </p:sp>
      <p:sp>
        <p:nvSpPr>
          <p:cNvPr id="5" name="TextBox 4"/>
          <p:cNvSpPr txBox="1"/>
          <p:nvPr/>
        </p:nvSpPr>
        <p:spPr>
          <a:xfrm>
            <a:off x="914399" y="3063833"/>
            <a:ext cx="2648197" cy="461665"/>
          </a:xfrm>
          <a:prstGeom prst="rect">
            <a:avLst/>
          </a:prstGeom>
          <a:noFill/>
        </p:spPr>
        <p:txBody>
          <a:bodyPr wrap="square" rtlCol="0">
            <a:spAutoFit/>
          </a:bodyPr>
          <a:lstStyle/>
          <a:p>
            <a:pPr algn="ctr"/>
            <a:r>
              <a:rPr lang="en-US" sz="2400" smtClean="0"/>
              <a:t>Lasso Regression</a:t>
            </a:r>
            <a:endParaRPr lang="en-US" sz="2400" dirty="0"/>
          </a:p>
        </p:txBody>
      </p:sp>
      <p:sp>
        <p:nvSpPr>
          <p:cNvPr id="9" name="TextBox 8"/>
          <p:cNvSpPr txBox="1"/>
          <p:nvPr/>
        </p:nvSpPr>
        <p:spPr>
          <a:xfrm>
            <a:off x="4688272" y="3063833"/>
            <a:ext cx="2686059" cy="446276"/>
          </a:xfrm>
          <a:prstGeom prst="rect">
            <a:avLst/>
          </a:prstGeom>
          <a:noFill/>
        </p:spPr>
        <p:txBody>
          <a:bodyPr wrap="square" rtlCol="0">
            <a:spAutoFit/>
          </a:bodyPr>
          <a:lstStyle/>
          <a:p>
            <a:pPr algn="ctr"/>
            <a:r>
              <a:rPr lang="en-US" sz="2300" dirty="0" smtClean="0"/>
              <a:t>Ridge Regression</a:t>
            </a:r>
            <a:endParaRPr lang="en-US" sz="2300" dirty="0"/>
          </a:p>
        </p:txBody>
      </p:sp>
    </p:spTree>
    <p:extLst>
      <p:ext uri="{BB962C8B-B14F-4D97-AF65-F5344CB8AC3E}">
        <p14:creationId xmlns:p14="http://schemas.microsoft.com/office/powerpoint/2010/main" val="11923401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Nearest </a:t>
            </a:r>
            <a:r>
              <a:rPr lang="en-US" b="1" dirty="0" err="1" smtClean="0"/>
              <a:t>neighbours</a:t>
            </a:r>
            <a:endParaRPr lang="en-US" b="1" dirty="0"/>
          </a:p>
        </p:txBody>
      </p:sp>
      <p:sp>
        <p:nvSpPr>
          <p:cNvPr id="5" name="TextBox 4"/>
          <p:cNvSpPr txBox="1"/>
          <p:nvPr/>
        </p:nvSpPr>
        <p:spPr>
          <a:xfrm>
            <a:off x="914399" y="3063833"/>
            <a:ext cx="2648197" cy="461665"/>
          </a:xfrm>
          <a:prstGeom prst="rect">
            <a:avLst/>
          </a:prstGeom>
          <a:noFill/>
        </p:spPr>
        <p:txBody>
          <a:bodyPr wrap="square" rtlCol="0">
            <a:spAutoFit/>
          </a:bodyPr>
          <a:lstStyle/>
          <a:p>
            <a:pPr algn="ctr"/>
            <a:r>
              <a:rPr lang="en-US" sz="2400" smtClean="0"/>
              <a:t>Lasso Regression</a:t>
            </a:r>
            <a:endParaRPr lang="en-US" sz="2400" dirty="0"/>
          </a:p>
        </p:txBody>
      </p:sp>
      <p:sp>
        <p:nvSpPr>
          <p:cNvPr id="9" name="TextBox 8"/>
          <p:cNvSpPr txBox="1"/>
          <p:nvPr/>
        </p:nvSpPr>
        <p:spPr>
          <a:xfrm>
            <a:off x="4688272" y="3063833"/>
            <a:ext cx="2686059" cy="446276"/>
          </a:xfrm>
          <a:prstGeom prst="rect">
            <a:avLst/>
          </a:prstGeom>
          <a:noFill/>
        </p:spPr>
        <p:txBody>
          <a:bodyPr wrap="square" rtlCol="0">
            <a:spAutoFit/>
          </a:bodyPr>
          <a:lstStyle/>
          <a:p>
            <a:pPr algn="ctr"/>
            <a:r>
              <a:rPr lang="en-US" sz="2300" dirty="0" smtClean="0"/>
              <a:t>Ridge Regression</a:t>
            </a:r>
            <a:endParaRPr lang="en-US" sz="2300" dirty="0"/>
          </a:p>
        </p:txBody>
      </p:sp>
    </p:spTree>
    <p:extLst>
      <p:ext uri="{BB962C8B-B14F-4D97-AF65-F5344CB8AC3E}">
        <p14:creationId xmlns:p14="http://schemas.microsoft.com/office/powerpoint/2010/main" val="16635771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5" name="TextBox 4"/>
          <p:cNvSpPr txBox="1"/>
          <p:nvPr/>
        </p:nvSpPr>
        <p:spPr>
          <a:xfrm>
            <a:off x="914399" y="3063833"/>
            <a:ext cx="2648197" cy="461665"/>
          </a:xfrm>
          <a:prstGeom prst="rect">
            <a:avLst/>
          </a:prstGeom>
          <a:noFill/>
        </p:spPr>
        <p:txBody>
          <a:bodyPr wrap="square" rtlCol="0">
            <a:spAutoFit/>
          </a:bodyPr>
          <a:lstStyle/>
          <a:p>
            <a:pPr algn="ctr"/>
            <a:r>
              <a:rPr lang="en-US" sz="2400" smtClean="0"/>
              <a:t>Lasso Regression</a:t>
            </a:r>
            <a:endParaRPr lang="en-US" sz="2400" dirty="0"/>
          </a:p>
        </p:txBody>
      </p:sp>
      <p:sp>
        <p:nvSpPr>
          <p:cNvPr id="9" name="TextBox 8"/>
          <p:cNvSpPr txBox="1"/>
          <p:nvPr/>
        </p:nvSpPr>
        <p:spPr>
          <a:xfrm>
            <a:off x="724395" y="3063833"/>
            <a:ext cx="11008425" cy="1446550"/>
          </a:xfrm>
          <a:prstGeom prst="rect">
            <a:avLst/>
          </a:prstGeom>
          <a:noFill/>
        </p:spPr>
        <p:txBody>
          <a:bodyPr wrap="square" rtlCol="0">
            <a:spAutoFit/>
          </a:bodyPr>
          <a:lstStyle/>
          <a:p>
            <a:pPr algn="ctr"/>
            <a:r>
              <a:rPr lang="en-US" sz="4400" dirty="0" smtClean="0">
                <a:solidFill>
                  <a:srgbClr val="C00000"/>
                </a:solidFill>
              </a:rPr>
              <a:t>UNSUPERVISED LEARNING </a:t>
            </a:r>
          </a:p>
          <a:p>
            <a:pPr algn="ctr"/>
            <a:r>
              <a:rPr lang="en-US" sz="4400" dirty="0" smtClean="0">
                <a:solidFill>
                  <a:srgbClr val="C00000"/>
                </a:solidFill>
              </a:rPr>
              <a:t>          </a:t>
            </a:r>
            <a:r>
              <a:rPr lang="en-US" sz="4400" dirty="0" err="1" smtClean="0">
                <a:solidFill>
                  <a:srgbClr val="C00000"/>
                </a:solidFill>
              </a:rPr>
              <a:t>CLUSTERING</a:t>
            </a:r>
            <a:r>
              <a:rPr lang="en-US" sz="4400" dirty="0" err="1" smtClean="0"/>
              <a:t>e</a:t>
            </a:r>
            <a:r>
              <a:rPr lang="en-US" sz="4400" dirty="0" smtClean="0"/>
              <a:t> </a:t>
            </a:r>
            <a:r>
              <a:rPr lang="en-US" sz="2300" dirty="0" smtClean="0"/>
              <a:t>Regression</a:t>
            </a:r>
            <a:endParaRPr lang="en-US" sz="2300" dirty="0"/>
          </a:p>
        </p:txBody>
      </p:sp>
    </p:spTree>
    <p:extLst>
      <p:ext uri="{BB962C8B-B14F-4D97-AF65-F5344CB8AC3E}">
        <p14:creationId xmlns:p14="http://schemas.microsoft.com/office/powerpoint/2010/main" val="631286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Choosing clustering algorithms</a:t>
            </a:r>
            <a:endParaRPr lang="en-US" b="1" dirty="0"/>
          </a:p>
        </p:txBody>
      </p:sp>
      <p:sp>
        <p:nvSpPr>
          <p:cNvPr id="5" name="TextBox 4"/>
          <p:cNvSpPr txBox="1"/>
          <p:nvPr/>
        </p:nvSpPr>
        <p:spPr>
          <a:xfrm>
            <a:off x="914399" y="3063833"/>
            <a:ext cx="2648197" cy="461665"/>
          </a:xfrm>
          <a:prstGeom prst="rect">
            <a:avLst/>
          </a:prstGeom>
          <a:noFill/>
        </p:spPr>
        <p:txBody>
          <a:bodyPr wrap="square" rtlCol="0">
            <a:spAutoFit/>
          </a:bodyPr>
          <a:lstStyle/>
          <a:p>
            <a:pPr algn="ctr"/>
            <a:r>
              <a:rPr lang="en-US" sz="2400" smtClean="0"/>
              <a:t>Lasso Regression</a:t>
            </a:r>
            <a:endParaRPr lang="en-US" sz="2400" dirty="0"/>
          </a:p>
        </p:txBody>
      </p:sp>
      <p:sp>
        <p:nvSpPr>
          <p:cNvPr id="9" name="TextBox 8"/>
          <p:cNvSpPr txBox="1"/>
          <p:nvPr/>
        </p:nvSpPr>
        <p:spPr>
          <a:xfrm>
            <a:off x="4688272" y="3063833"/>
            <a:ext cx="2686059" cy="446276"/>
          </a:xfrm>
          <a:prstGeom prst="rect">
            <a:avLst/>
          </a:prstGeom>
          <a:noFill/>
        </p:spPr>
        <p:txBody>
          <a:bodyPr wrap="square" rtlCol="0">
            <a:spAutoFit/>
          </a:bodyPr>
          <a:lstStyle/>
          <a:p>
            <a:pPr algn="ctr"/>
            <a:r>
              <a:rPr lang="en-US" sz="2300" dirty="0" smtClean="0"/>
              <a:t>Ridge Regression</a:t>
            </a:r>
            <a:endParaRPr lang="en-US" sz="2300" dirty="0"/>
          </a:p>
        </p:txBody>
      </p:sp>
      <p:pic>
        <p:nvPicPr>
          <p:cNvPr id="2" name="Picture 1"/>
          <p:cNvPicPr>
            <a:picLocks noChangeAspect="1"/>
          </p:cNvPicPr>
          <p:nvPr/>
        </p:nvPicPr>
        <p:blipFill rotWithShape="1">
          <a:blip r:embed="rId3"/>
          <a:srcRect l="7998" t="33593" r="30739" b="14806"/>
          <a:stretch/>
        </p:blipFill>
        <p:spPr>
          <a:xfrm>
            <a:off x="1298984" y="1395227"/>
            <a:ext cx="9464633" cy="4930876"/>
          </a:xfrm>
          <a:prstGeom prst="rect">
            <a:avLst/>
          </a:prstGeom>
        </p:spPr>
      </p:pic>
    </p:spTree>
    <p:extLst>
      <p:ext uri="{BB962C8B-B14F-4D97-AF65-F5344CB8AC3E}">
        <p14:creationId xmlns:p14="http://schemas.microsoft.com/office/powerpoint/2010/main" val="5651867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Types of clustering</a:t>
            </a:r>
            <a:endParaRPr lang="en-US" b="1" dirty="0"/>
          </a:p>
        </p:txBody>
      </p:sp>
      <p:sp>
        <p:nvSpPr>
          <p:cNvPr id="5" name="TextBox 4"/>
          <p:cNvSpPr txBox="1"/>
          <p:nvPr/>
        </p:nvSpPr>
        <p:spPr>
          <a:xfrm>
            <a:off x="914399" y="3063833"/>
            <a:ext cx="2648197" cy="461665"/>
          </a:xfrm>
          <a:prstGeom prst="rect">
            <a:avLst/>
          </a:prstGeom>
          <a:noFill/>
        </p:spPr>
        <p:txBody>
          <a:bodyPr wrap="square" rtlCol="0">
            <a:spAutoFit/>
          </a:bodyPr>
          <a:lstStyle/>
          <a:p>
            <a:pPr algn="ctr"/>
            <a:r>
              <a:rPr lang="en-US" sz="2400" smtClean="0"/>
              <a:t>Lasso Regression</a:t>
            </a:r>
            <a:endParaRPr lang="en-US" sz="2400" dirty="0"/>
          </a:p>
        </p:txBody>
      </p:sp>
      <p:sp>
        <p:nvSpPr>
          <p:cNvPr id="9" name="TextBox 8"/>
          <p:cNvSpPr txBox="1"/>
          <p:nvPr/>
        </p:nvSpPr>
        <p:spPr>
          <a:xfrm>
            <a:off x="4688272" y="3063833"/>
            <a:ext cx="2686059" cy="446276"/>
          </a:xfrm>
          <a:prstGeom prst="rect">
            <a:avLst/>
          </a:prstGeom>
          <a:noFill/>
        </p:spPr>
        <p:txBody>
          <a:bodyPr wrap="square" rtlCol="0">
            <a:spAutoFit/>
          </a:bodyPr>
          <a:lstStyle/>
          <a:p>
            <a:pPr algn="ctr"/>
            <a:r>
              <a:rPr lang="en-US" sz="2300" dirty="0" smtClean="0"/>
              <a:t>Ridge Regression</a:t>
            </a:r>
            <a:endParaRPr lang="en-US" sz="2300" dirty="0"/>
          </a:p>
        </p:txBody>
      </p:sp>
      <p:sp>
        <p:nvSpPr>
          <p:cNvPr id="3" name="Rounded Rectangle 2"/>
          <p:cNvSpPr/>
          <p:nvPr/>
        </p:nvSpPr>
        <p:spPr>
          <a:xfrm>
            <a:off x="1448790" y="2196935"/>
            <a:ext cx="2541319" cy="1520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374331" y="2196935"/>
            <a:ext cx="2541319" cy="1520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448790" y="4812040"/>
            <a:ext cx="2541319" cy="1520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374331" y="4812040"/>
            <a:ext cx="2541319" cy="15200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flipH="1">
            <a:off x="1662546" y="2694501"/>
            <a:ext cx="2113806" cy="369332"/>
          </a:xfrm>
          <a:prstGeom prst="rect">
            <a:avLst/>
          </a:prstGeom>
          <a:noFill/>
        </p:spPr>
        <p:txBody>
          <a:bodyPr wrap="square" rtlCol="0">
            <a:spAutoFit/>
          </a:bodyPr>
          <a:lstStyle/>
          <a:p>
            <a:pPr algn="ctr"/>
            <a:r>
              <a:rPr lang="en-US" dirty="0" smtClean="0"/>
              <a:t>Hierarchical</a:t>
            </a:r>
            <a:endParaRPr lang="en-US" dirty="0"/>
          </a:p>
        </p:txBody>
      </p:sp>
      <p:sp>
        <p:nvSpPr>
          <p:cNvPr id="11" name="TextBox 10"/>
          <p:cNvSpPr txBox="1"/>
          <p:nvPr/>
        </p:nvSpPr>
        <p:spPr>
          <a:xfrm flipH="1">
            <a:off x="7588087" y="2772290"/>
            <a:ext cx="2113806" cy="369332"/>
          </a:xfrm>
          <a:prstGeom prst="rect">
            <a:avLst/>
          </a:prstGeom>
          <a:noFill/>
        </p:spPr>
        <p:txBody>
          <a:bodyPr wrap="square" rtlCol="0">
            <a:spAutoFit/>
          </a:bodyPr>
          <a:lstStyle/>
          <a:p>
            <a:pPr algn="ctr"/>
            <a:r>
              <a:rPr lang="en-US" smtClean="0"/>
              <a:t>Centroid Based</a:t>
            </a:r>
            <a:endParaRPr lang="en-US" dirty="0"/>
          </a:p>
        </p:txBody>
      </p:sp>
      <p:sp>
        <p:nvSpPr>
          <p:cNvPr id="12" name="TextBox 11"/>
          <p:cNvSpPr txBox="1"/>
          <p:nvPr/>
        </p:nvSpPr>
        <p:spPr>
          <a:xfrm flipH="1">
            <a:off x="1662546" y="5248895"/>
            <a:ext cx="2113806" cy="646331"/>
          </a:xfrm>
          <a:prstGeom prst="rect">
            <a:avLst/>
          </a:prstGeom>
          <a:noFill/>
        </p:spPr>
        <p:txBody>
          <a:bodyPr wrap="square" rtlCol="0">
            <a:spAutoFit/>
          </a:bodyPr>
          <a:lstStyle/>
          <a:p>
            <a:pPr algn="ctr"/>
            <a:r>
              <a:rPr lang="en-US" smtClean="0"/>
              <a:t>Distribution Based</a:t>
            </a:r>
            <a:endParaRPr lang="en-US" dirty="0"/>
          </a:p>
        </p:txBody>
      </p:sp>
      <p:sp>
        <p:nvSpPr>
          <p:cNvPr id="13" name="TextBox 12"/>
          <p:cNvSpPr txBox="1"/>
          <p:nvPr/>
        </p:nvSpPr>
        <p:spPr>
          <a:xfrm flipH="1">
            <a:off x="7588087" y="5248895"/>
            <a:ext cx="2113806" cy="369332"/>
          </a:xfrm>
          <a:prstGeom prst="rect">
            <a:avLst/>
          </a:prstGeom>
          <a:noFill/>
        </p:spPr>
        <p:txBody>
          <a:bodyPr wrap="square" rtlCol="0">
            <a:spAutoFit/>
          </a:bodyPr>
          <a:lstStyle/>
          <a:p>
            <a:pPr algn="ctr"/>
            <a:r>
              <a:rPr lang="en-US" dirty="0" smtClean="0"/>
              <a:t>Density Based</a:t>
            </a:r>
            <a:endParaRPr lang="en-US" dirty="0"/>
          </a:p>
        </p:txBody>
      </p:sp>
    </p:spTree>
    <p:extLst>
      <p:ext uri="{BB962C8B-B14F-4D97-AF65-F5344CB8AC3E}">
        <p14:creationId xmlns:p14="http://schemas.microsoft.com/office/powerpoint/2010/main" val="12807157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dirty="0" smtClean="0"/>
              <a:t>K-Means clustering</a:t>
            </a:r>
            <a:endParaRPr lang="en-US" b="1" dirty="0"/>
          </a:p>
        </p:txBody>
      </p:sp>
    </p:spTree>
    <p:extLst>
      <p:ext uri="{BB962C8B-B14F-4D97-AF65-F5344CB8AC3E}">
        <p14:creationId xmlns:p14="http://schemas.microsoft.com/office/powerpoint/2010/main" val="1544866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b="1" smtClean="0"/>
              <a:t>Hierarchical clustering</a:t>
            </a:r>
            <a:endParaRPr lang="en-US" b="1" dirty="0"/>
          </a:p>
        </p:txBody>
      </p:sp>
    </p:spTree>
    <p:extLst>
      <p:ext uri="{BB962C8B-B14F-4D97-AF65-F5344CB8AC3E}">
        <p14:creationId xmlns:p14="http://schemas.microsoft.com/office/powerpoint/2010/main" val="1620472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sz="4000" b="1" dirty="0" smtClean="0"/>
              <a:t>What is machine learning?</a:t>
            </a:r>
            <a:endParaRPr lang="en-US" b="1" dirty="0"/>
          </a:p>
        </p:txBody>
      </p:sp>
      <p:pic>
        <p:nvPicPr>
          <p:cNvPr id="1026" name="Picture 2" descr="ree Human Vectors, 118,000+ Images in AI, EPS form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79" y="2742769"/>
            <a:ext cx="2880360" cy="275930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8" descr="enovo Desktop Computer at Rs 20000 /set | Lenovo Desktop | ID ..."/>
          <p:cNvSpPr>
            <a:spLocks noChangeAspect="1" noChangeArrowheads="1"/>
          </p:cNvSpPr>
          <p:nvPr/>
        </p:nvSpPr>
        <p:spPr bwMode="auto">
          <a:xfrm>
            <a:off x="0" y="0"/>
            <a:ext cx="2880360" cy="13030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enovo Desktop Computer at Rs 20000 /set | Lenovo Desktop | ID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9630" y="2442209"/>
            <a:ext cx="3360420" cy="336042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63408" y="1901194"/>
            <a:ext cx="2306001" cy="646331"/>
          </a:xfrm>
          <a:prstGeom prst="rect">
            <a:avLst/>
          </a:prstGeom>
          <a:noFill/>
        </p:spPr>
        <p:txBody>
          <a:bodyPr wrap="square" rtlCol="0">
            <a:spAutoFit/>
          </a:bodyPr>
          <a:lstStyle/>
          <a:p>
            <a:pPr algn="ctr"/>
            <a:r>
              <a:rPr lang="en-US" dirty="0" smtClean="0">
                <a:solidFill>
                  <a:sysClr val="windowText" lastClr="000000"/>
                </a:solidFill>
              </a:rPr>
              <a:t>Learn from Experience</a:t>
            </a:r>
            <a:endParaRPr lang="en-US" dirty="0">
              <a:solidFill>
                <a:sysClr val="windowText" lastClr="000000"/>
              </a:solidFill>
            </a:endParaRPr>
          </a:p>
        </p:txBody>
      </p:sp>
      <p:sp>
        <p:nvSpPr>
          <p:cNvPr id="27" name="TextBox 26"/>
          <p:cNvSpPr txBox="1"/>
          <p:nvPr/>
        </p:nvSpPr>
        <p:spPr>
          <a:xfrm>
            <a:off x="9006840" y="2012633"/>
            <a:ext cx="2306001" cy="369332"/>
          </a:xfrm>
          <a:prstGeom prst="rect">
            <a:avLst/>
          </a:prstGeom>
          <a:noFill/>
        </p:spPr>
        <p:txBody>
          <a:bodyPr wrap="square" rtlCol="0">
            <a:spAutoFit/>
          </a:bodyPr>
          <a:lstStyle/>
          <a:p>
            <a:pPr algn="ctr"/>
            <a:r>
              <a:rPr lang="en-US" dirty="0" smtClean="0">
                <a:solidFill>
                  <a:sysClr val="windowText" lastClr="000000"/>
                </a:solidFill>
              </a:rPr>
              <a:t>Follow Instructions</a:t>
            </a:r>
            <a:endParaRPr lang="en-US" dirty="0">
              <a:solidFill>
                <a:sysClr val="windowText" lastClr="000000"/>
              </a:solidFill>
            </a:endParaRPr>
          </a:p>
        </p:txBody>
      </p:sp>
      <p:sp>
        <p:nvSpPr>
          <p:cNvPr id="32" name="TextBox 31"/>
          <p:cNvSpPr txBox="1"/>
          <p:nvPr/>
        </p:nvSpPr>
        <p:spPr>
          <a:xfrm>
            <a:off x="4521519" y="1893572"/>
            <a:ext cx="2306001" cy="646331"/>
          </a:xfrm>
          <a:prstGeom prst="rect">
            <a:avLst/>
          </a:prstGeom>
          <a:noFill/>
        </p:spPr>
        <p:txBody>
          <a:bodyPr wrap="square" rtlCol="0">
            <a:spAutoFit/>
          </a:bodyPr>
          <a:lstStyle/>
          <a:p>
            <a:pPr algn="ctr"/>
            <a:r>
              <a:rPr lang="en-US" dirty="0" smtClean="0">
                <a:solidFill>
                  <a:sysClr val="windowText" lastClr="000000"/>
                </a:solidFill>
              </a:rPr>
              <a:t>Learn from </a:t>
            </a:r>
            <a:r>
              <a:rPr lang="en-US" strike="sngStrike" dirty="0" smtClean="0">
                <a:solidFill>
                  <a:sysClr val="windowText" lastClr="000000"/>
                </a:solidFill>
              </a:rPr>
              <a:t>Experience</a:t>
            </a:r>
            <a:r>
              <a:rPr lang="en-US" dirty="0" smtClean="0">
                <a:solidFill>
                  <a:sysClr val="windowText" lastClr="000000"/>
                </a:solidFill>
              </a:rPr>
              <a:t> data</a:t>
            </a:r>
            <a:endParaRPr lang="en-US" dirty="0">
              <a:solidFill>
                <a:sysClr val="windowText" lastClr="000000"/>
              </a:solidFill>
            </a:endParaRPr>
          </a:p>
        </p:txBody>
      </p:sp>
      <p:pic>
        <p:nvPicPr>
          <p:cNvPr id="1038" name="Picture 14" descr="uture Robots and Ensuring Human Safety | Navigate the Fu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4299" y="3374293"/>
            <a:ext cx="1718570" cy="171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2709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4" name="Rectangle 3"/>
          <p:cNvSpPr/>
          <p:nvPr/>
        </p:nvSpPr>
        <p:spPr>
          <a:xfrm>
            <a:off x="1278731" y="3729038"/>
            <a:ext cx="3043237" cy="1243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Computer</a:t>
            </a:r>
            <a:endParaRPr lang="en-US" dirty="0">
              <a:solidFill>
                <a:sysClr val="windowText" lastClr="000000"/>
              </a:solidFill>
            </a:endParaRPr>
          </a:p>
        </p:txBody>
      </p:sp>
      <p:sp>
        <p:nvSpPr>
          <p:cNvPr id="5" name="Rectangle 4"/>
          <p:cNvSpPr/>
          <p:nvPr/>
        </p:nvSpPr>
        <p:spPr>
          <a:xfrm>
            <a:off x="7815271" y="3729038"/>
            <a:ext cx="3043237" cy="1243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Computer</a:t>
            </a:r>
            <a:endParaRPr lang="en-US" dirty="0">
              <a:solidFill>
                <a:sysClr val="windowText" lastClr="000000"/>
              </a:solidFill>
            </a:endParaRPr>
          </a:p>
        </p:txBody>
      </p:sp>
      <p:cxnSp>
        <p:nvCxnSpPr>
          <p:cNvPr id="7" name="Straight Connector 6"/>
          <p:cNvCxnSpPr/>
          <p:nvPr/>
        </p:nvCxnSpPr>
        <p:spPr>
          <a:xfrm>
            <a:off x="5857883" y="1814513"/>
            <a:ext cx="0" cy="432911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0038" y="1814513"/>
            <a:ext cx="5000625" cy="523220"/>
          </a:xfrm>
          <a:prstGeom prst="rect">
            <a:avLst/>
          </a:prstGeom>
          <a:noFill/>
        </p:spPr>
        <p:txBody>
          <a:bodyPr wrap="square" rtlCol="0">
            <a:spAutoFit/>
          </a:bodyPr>
          <a:lstStyle/>
          <a:p>
            <a:pPr algn="ctr"/>
            <a:r>
              <a:rPr lang="en-US" sz="2800" dirty="0" smtClean="0">
                <a:solidFill>
                  <a:sysClr val="windowText" lastClr="000000"/>
                </a:solidFill>
              </a:rPr>
              <a:t>Traditional Programming</a:t>
            </a:r>
            <a:endParaRPr lang="en-US" sz="2800" dirty="0">
              <a:solidFill>
                <a:sysClr val="windowText" lastClr="000000"/>
              </a:solidFill>
            </a:endParaRPr>
          </a:p>
        </p:txBody>
      </p:sp>
      <p:sp>
        <p:nvSpPr>
          <p:cNvPr id="11" name="TextBox 10"/>
          <p:cNvSpPr txBox="1"/>
          <p:nvPr/>
        </p:nvSpPr>
        <p:spPr>
          <a:xfrm>
            <a:off x="6836578" y="1814513"/>
            <a:ext cx="5000625" cy="523220"/>
          </a:xfrm>
          <a:prstGeom prst="rect">
            <a:avLst/>
          </a:prstGeom>
          <a:noFill/>
        </p:spPr>
        <p:txBody>
          <a:bodyPr wrap="square" rtlCol="0">
            <a:spAutoFit/>
          </a:bodyPr>
          <a:lstStyle/>
          <a:p>
            <a:pPr algn="ctr"/>
            <a:r>
              <a:rPr lang="en-US" sz="2800" smtClean="0">
                <a:solidFill>
                  <a:sysClr val="windowText" lastClr="000000"/>
                </a:solidFill>
              </a:rPr>
              <a:t>Machine Learning</a:t>
            </a:r>
            <a:endParaRPr lang="en-US" sz="2800" dirty="0">
              <a:solidFill>
                <a:sysClr val="windowText" lastClr="000000"/>
              </a:solidFill>
            </a:endParaRPr>
          </a:p>
        </p:txBody>
      </p:sp>
      <p:cxnSp>
        <p:nvCxnSpPr>
          <p:cNvPr id="13" name="Straight Arrow Connector 12"/>
          <p:cNvCxnSpPr/>
          <p:nvPr/>
        </p:nvCxnSpPr>
        <p:spPr>
          <a:xfrm>
            <a:off x="2157413" y="2886075"/>
            <a:ext cx="0" cy="8429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3024188" y="2886075"/>
            <a:ext cx="0" cy="8429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8939213" y="2886075"/>
            <a:ext cx="0" cy="8429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9805988" y="2886075"/>
            <a:ext cx="0" cy="8429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1373978" y="3171825"/>
            <a:ext cx="914400" cy="369332"/>
          </a:xfrm>
          <a:prstGeom prst="rect">
            <a:avLst/>
          </a:prstGeom>
          <a:noFill/>
        </p:spPr>
        <p:txBody>
          <a:bodyPr wrap="square" rtlCol="0">
            <a:spAutoFit/>
          </a:bodyPr>
          <a:lstStyle/>
          <a:p>
            <a:pPr algn="ctr"/>
            <a:r>
              <a:rPr lang="en-US">
                <a:solidFill>
                  <a:sysClr val="windowText" lastClr="000000"/>
                </a:solidFill>
              </a:rPr>
              <a:t>Data</a:t>
            </a:r>
            <a:endParaRPr lang="en-US" dirty="0">
              <a:solidFill>
                <a:sysClr val="windowText" lastClr="000000"/>
              </a:solidFill>
            </a:endParaRPr>
          </a:p>
        </p:txBody>
      </p:sp>
      <p:sp>
        <p:nvSpPr>
          <p:cNvPr id="18" name="TextBox 17"/>
          <p:cNvSpPr txBox="1"/>
          <p:nvPr/>
        </p:nvSpPr>
        <p:spPr>
          <a:xfrm>
            <a:off x="2981317" y="3171825"/>
            <a:ext cx="1184675" cy="369332"/>
          </a:xfrm>
          <a:prstGeom prst="rect">
            <a:avLst/>
          </a:prstGeom>
          <a:noFill/>
        </p:spPr>
        <p:txBody>
          <a:bodyPr wrap="square" rtlCol="0">
            <a:spAutoFit/>
          </a:bodyPr>
          <a:lstStyle/>
          <a:p>
            <a:pPr algn="ctr"/>
            <a:r>
              <a:rPr lang="en-US" smtClean="0">
                <a:solidFill>
                  <a:sysClr val="windowText" lastClr="000000"/>
                </a:solidFill>
              </a:rPr>
              <a:t>Program</a:t>
            </a:r>
            <a:endParaRPr lang="en-US" dirty="0">
              <a:solidFill>
                <a:sysClr val="windowText" lastClr="000000"/>
              </a:solidFill>
            </a:endParaRPr>
          </a:p>
        </p:txBody>
      </p:sp>
      <p:sp>
        <p:nvSpPr>
          <p:cNvPr id="19" name="TextBox 18"/>
          <p:cNvSpPr txBox="1"/>
          <p:nvPr/>
        </p:nvSpPr>
        <p:spPr>
          <a:xfrm>
            <a:off x="8126022" y="3171825"/>
            <a:ext cx="914400" cy="369332"/>
          </a:xfrm>
          <a:prstGeom prst="rect">
            <a:avLst/>
          </a:prstGeom>
          <a:noFill/>
        </p:spPr>
        <p:txBody>
          <a:bodyPr wrap="square" rtlCol="0">
            <a:spAutoFit/>
          </a:bodyPr>
          <a:lstStyle/>
          <a:p>
            <a:pPr algn="ctr"/>
            <a:r>
              <a:rPr lang="en-US">
                <a:solidFill>
                  <a:sysClr val="windowText" lastClr="000000"/>
                </a:solidFill>
              </a:rPr>
              <a:t>Data</a:t>
            </a:r>
            <a:endParaRPr lang="en-US" dirty="0">
              <a:solidFill>
                <a:sysClr val="windowText" lastClr="000000"/>
              </a:solidFill>
            </a:endParaRPr>
          </a:p>
        </p:txBody>
      </p:sp>
      <p:sp>
        <p:nvSpPr>
          <p:cNvPr id="20" name="TextBox 19"/>
          <p:cNvSpPr txBox="1"/>
          <p:nvPr/>
        </p:nvSpPr>
        <p:spPr>
          <a:xfrm>
            <a:off x="9733361" y="3171825"/>
            <a:ext cx="1184675" cy="369332"/>
          </a:xfrm>
          <a:prstGeom prst="rect">
            <a:avLst/>
          </a:prstGeom>
          <a:noFill/>
        </p:spPr>
        <p:txBody>
          <a:bodyPr wrap="square" rtlCol="0">
            <a:spAutoFit/>
          </a:bodyPr>
          <a:lstStyle/>
          <a:p>
            <a:pPr algn="ctr"/>
            <a:r>
              <a:rPr lang="en-US" dirty="0" smtClean="0">
                <a:solidFill>
                  <a:sysClr val="windowText" lastClr="000000"/>
                </a:solidFill>
              </a:rPr>
              <a:t>Output</a:t>
            </a:r>
            <a:endParaRPr lang="en-US" dirty="0">
              <a:solidFill>
                <a:sysClr val="windowText" lastClr="000000"/>
              </a:solidFill>
            </a:endParaRPr>
          </a:p>
        </p:txBody>
      </p:sp>
      <p:cxnSp>
        <p:nvCxnSpPr>
          <p:cNvPr id="26" name="Straight Arrow Connector 25"/>
          <p:cNvCxnSpPr>
            <a:stCxn id="4" idx="2"/>
          </p:cNvCxnSpPr>
          <p:nvPr/>
        </p:nvCxnSpPr>
        <p:spPr>
          <a:xfrm>
            <a:off x="2800350" y="4972050"/>
            <a:ext cx="0" cy="62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424987" y="4972050"/>
            <a:ext cx="0" cy="628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128838" y="5774293"/>
            <a:ext cx="1184675" cy="369332"/>
          </a:xfrm>
          <a:prstGeom prst="rect">
            <a:avLst/>
          </a:prstGeom>
          <a:noFill/>
        </p:spPr>
        <p:txBody>
          <a:bodyPr wrap="square" rtlCol="0">
            <a:spAutoFit/>
          </a:bodyPr>
          <a:lstStyle/>
          <a:p>
            <a:pPr algn="ctr"/>
            <a:r>
              <a:rPr lang="en-US" dirty="0" smtClean="0">
                <a:solidFill>
                  <a:sysClr val="windowText" lastClr="000000"/>
                </a:solidFill>
              </a:rPr>
              <a:t>Output</a:t>
            </a:r>
            <a:endParaRPr lang="en-US" dirty="0">
              <a:solidFill>
                <a:sysClr val="windowText" lastClr="000000"/>
              </a:solidFill>
            </a:endParaRPr>
          </a:p>
        </p:txBody>
      </p:sp>
      <p:sp>
        <p:nvSpPr>
          <p:cNvPr id="30" name="TextBox 29"/>
          <p:cNvSpPr txBox="1"/>
          <p:nvPr/>
        </p:nvSpPr>
        <p:spPr>
          <a:xfrm>
            <a:off x="8832649" y="5774293"/>
            <a:ext cx="1184675" cy="369332"/>
          </a:xfrm>
          <a:prstGeom prst="rect">
            <a:avLst/>
          </a:prstGeom>
          <a:noFill/>
        </p:spPr>
        <p:txBody>
          <a:bodyPr wrap="square" rtlCol="0">
            <a:spAutoFit/>
          </a:bodyPr>
          <a:lstStyle/>
          <a:p>
            <a:pPr algn="ctr"/>
            <a:r>
              <a:rPr lang="en-US" dirty="0" smtClean="0">
                <a:solidFill>
                  <a:sysClr val="windowText" lastClr="000000"/>
                </a:solidFill>
              </a:rPr>
              <a:t>Program</a:t>
            </a:r>
            <a:endParaRPr lang="en-US" dirty="0">
              <a:solidFill>
                <a:sysClr val="windowText" lastClr="000000"/>
              </a:solidFill>
            </a:endParaRPr>
          </a:p>
        </p:txBody>
      </p:sp>
      <p:sp>
        <p:nvSpPr>
          <p:cNvPr id="31" name="Title 1"/>
          <p:cNvSpPr>
            <a:spLocks noGrp="1"/>
          </p:cNvSpPr>
          <p:nvPr>
            <p:ph type="title"/>
          </p:nvPr>
        </p:nvSpPr>
        <p:spPr>
          <a:xfrm>
            <a:off x="135573" y="175260"/>
            <a:ext cx="11888787" cy="842010"/>
          </a:xfrm>
        </p:spPr>
        <p:txBody>
          <a:bodyPr/>
          <a:lstStyle/>
          <a:p>
            <a:pPr algn="ctr"/>
            <a:r>
              <a:rPr lang="en-US" sz="4000" b="1" dirty="0" smtClean="0"/>
              <a:t>Traditional vs machine learning</a:t>
            </a:r>
            <a:endParaRPr lang="en-US" b="1" dirty="0"/>
          </a:p>
        </p:txBody>
      </p:sp>
    </p:spTree>
    <p:extLst>
      <p:ext uri="{BB962C8B-B14F-4D97-AF65-F5344CB8AC3E}">
        <p14:creationId xmlns:p14="http://schemas.microsoft.com/office/powerpoint/2010/main" val="11185695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sz="4000" b="1" dirty="0" smtClean="0"/>
              <a:t>When to use machine learning</a:t>
            </a:r>
            <a:endParaRPr lang="en-US" b="1" dirty="0"/>
          </a:p>
        </p:txBody>
      </p:sp>
      <p:sp>
        <p:nvSpPr>
          <p:cNvPr id="3" name="TextBox 2"/>
          <p:cNvSpPr txBox="1"/>
          <p:nvPr/>
        </p:nvSpPr>
        <p:spPr>
          <a:xfrm>
            <a:off x="500063" y="1528763"/>
            <a:ext cx="11344275" cy="2739211"/>
          </a:xfrm>
          <a:prstGeom prst="rect">
            <a:avLst/>
          </a:prstGeom>
          <a:noFill/>
        </p:spPr>
        <p:txBody>
          <a:bodyPr wrap="square" rtlCol="0">
            <a:spAutoFit/>
          </a:bodyPr>
          <a:lstStyle/>
          <a:p>
            <a:r>
              <a:rPr lang="en-US" sz="2800" dirty="0" smtClean="0">
                <a:solidFill>
                  <a:sysClr val="windowText" lastClr="000000"/>
                </a:solidFill>
              </a:rPr>
              <a:t>ML is used when:</a:t>
            </a:r>
          </a:p>
          <a:p>
            <a:endParaRPr lang="en-US" dirty="0">
              <a:solidFill>
                <a:sysClr val="windowText" lastClr="000000"/>
              </a:solidFill>
            </a:endParaRPr>
          </a:p>
          <a:p>
            <a:pPr marL="285750" indent="-285750">
              <a:buFont typeface="Arial" charset="0"/>
              <a:buChar char="•"/>
            </a:pPr>
            <a:r>
              <a:rPr lang="en-US" dirty="0" smtClean="0">
                <a:solidFill>
                  <a:sysClr val="windowText" lastClr="000000"/>
                </a:solidFill>
              </a:rPr>
              <a:t>Human expertise does not exist (</a:t>
            </a:r>
            <a:r>
              <a:rPr lang="en-US" dirty="0">
                <a:solidFill>
                  <a:sysClr val="windowText" lastClr="000000"/>
                </a:solidFill>
              </a:rPr>
              <a:t>N</a:t>
            </a:r>
            <a:r>
              <a:rPr lang="en-US" dirty="0" smtClean="0">
                <a:solidFill>
                  <a:sysClr val="windowText" lastClr="000000"/>
                </a:solidFill>
              </a:rPr>
              <a:t>avigating on Mars)</a:t>
            </a:r>
          </a:p>
          <a:p>
            <a:pPr marL="285750" indent="-285750">
              <a:buFont typeface="Arial" charset="0"/>
              <a:buChar char="•"/>
            </a:pPr>
            <a:endParaRPr lang="en-US" dirty="0">
              <a:solidFill>
                <a:sysClr val="windowText" lastClr="000000"/>
              </a:solidFill>
            </a:endParaRPr>
          </a:p>
          <a:p>
            <a:pPr marL="285750" indent="-285750">
              <a:buFont typeface="Arial" charset="0"/>
              <a:buChar char="•"/>
            </a:pPr>
            <a:r>
              <a:rPr lang="en-US" dirty="0" smtClean="0">
                <a:solidFill>
                  <a:sysClr val="windowText" lastClr="000000"/>
                </a:solidFill>
              </a:rPr>
              <a:t>Humans can’t explain their expertise (Speech </a:t>
            </a:r>
            <a:r>
              <a:rPr lang="en-US" dirty="0">
                <a:solidFill>
                  <a:sysClr val="windowText" lastClr="000000"/>
                </a:solidFill>
              </a:rPr>
              <a:t>R</a:t>
            </a:r>
            <a:r>
              <a:rPr lang="en-US" dirty="0" smtClean="0">
                <a:solidFill>
                  <a:sysClr val="windowText" lastClr="000000"/>
                </a:solidFill>
              </a:rPr>
              <a:t>ecognition)</a:t>
            </a:r>
          </a:p>
          <a:p>
            <a:pPr marL="285750" indent="-285750">
              <a:buFont typeface="Arial" charset="0"/>
              <a:buChar char="•"/>
            </a:pPr>
            <a:endParaRPr lang="en-US" dirty="0">
              <a:solidFill>
                <a:sysClr val="windowText" lastClr="000000"/>
              </a:solidFill>
            </a:endParaRPr>
          </a:p>
          <a:p>
            <a:pPr marL="285750" indent="-285750">
              <a:buFont typeface="Arial" charset="0"/>
              <a:buChar char="•"/>
            </a:pPr>
            <a:r>
              <a:rPr lang="en-US" dirty="0" smtClean="0">
                <a:solidFill>
                  <a:sysClr val="windowText" lastClr="000000"/>
                </a:solidFill>
              </a:rPr>
              <a:t>Models must be customized (Personalized Medicine)</a:t>
            </a:r>
          </a:p>
          <a:p>
            <a:pPr marL="285750" indent="-285750">
              <a:buFont typeface="Arial" charset="0"/>
              <a:buChar char="•"/>
            </a:pPr>
            <a:endParaRPr lang="en-US" dirty="0">
              <a:solidFill>
                <a:sysClr val="windowText" lastClr="000000"/>
              </a:solidFill>
            </a:endParaRPr>
          </a:p>
          <a:p>
            <a:pPr marL="285750" indent="-285750">
              <a:buFont typeface="Arial" charset="0"/>
              <a:buChar char="•"/>
            </a:pPr>
            <a:r>
              <a:rPr lang="en-US" dirty="0" smtClean="0">
                <a:solidFill>
                  <a:sysClr val="windowText" lastClr="000000"/>
                </a:solidFill>
              </a:rPr>
              <a:t>Models are based on huge amount of data (Genomics)</a:t>
            </a:r>
            <a:endParaRPr lang="en-US" dirty="0">
              <a:solidFill>
                <a:sysClr val="windowText" lastClr="000000"/>
              </a:solidFill>
            </a:endParaRPr>
          </a:p>
        </p:txBody>
      </p:sp>
      <p:pic>
        <p:nvPicPr>
          <p:cNvPr id="6" name="Picture 5"/>
          <p:cNvPicPr>
            <a:picLocks noChangeAspect="1"/>
          </p:cNvPicPr>
          <p:nvPr/>
        </p:nvPicPr>
        <p:blipFill>
          <a:blip r:embed="rId3"/>
          <a:stretch>
            <a:fillRect/>
          </a:stretch>
        </p:blipFill>
        <p:spPr>
          <a:xfrm>
            <a:off x="8794038" y="1528763"/>
            <a:ext cx="2075574" cy="1662113"/>
          </a:xfrm>
          <a:prstGeom prst="rect">
            <a:avLst/>
          </a:prstGeom>
        </p:spPr>
      </p:pic>
      <p:pic>
        <p:nvPicPr>
          <p:cNvPr id="9" name="Picture 8"/>
          <p:cNvPicPr>
            <a:picLocks noChangeAspect="1"/>
          </p:cNvPicPr>
          <p:nvPr/>
        </p:nvPicPr>
        <p:blipFill>
          <a:blip r:embed="rId4"/>
          <a:stretch>
            <a:fillRect/>
          </a:stretch>
        </p:blipFill>
        <p:spPr>
          <a:xfrm>
            <a:off x="8794038" y="3702369"/>
            <a:ext cx="2072257" cy="1726881"/>
          </a:xfrm>
          <a:prstGeom prst="rect">
            <a:avLst/>
          </a:prstGeom>
        </p:spPr>
      </p:pic>
      <p:pic>
        <p:nvPicPr>
          <p:cNvPr id="10" name="Picture 9"/>
          <p:cNvPicPr>
            <a:picLocks noChangeAspect="1"/>
          </p:cNvPicPr>
          <p:nvPr/>
        </p:nvPicPr>
        <p:blipFill>
          <a:blip r:embed="rId5"/>
          <a:stretch>
            <a:fillRect/>
          </a:stretch>
        </p:blipFill>
        <p:spPr>
          <a:xfrm>
            <a:off x="2860674" y="4495800"/>
            <a:ext cx="4356100" cy="1866900"/>
          </a:xfrm>
          <a:prstGeom prst="rect">
            <a:avLst/>
          </a:prstGeom>
        </p:spPr>
      </p:pic>
    </p:spTree>
    <p:extLst>
      <p:ext uri="{BB962C8B-B14F-4D97-AF65-F5344CB8AC3E}">
        <p14:creationId xmlns:p14="http://schemas.microsoft.com/office/powerpoint/2010/main" val="20135609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sz="4000" b="1" dirty="0" smtClean="0"/>
              <a:t>machine learning PIPELINE</a:t>
            </a:r>
            <a:endParaRPr lang="en-US" b="1" dirty="0"/>
          </a:p>
        </p:txBody>
      </p:sp>
      <p:pic>
        <p:nvPicPr>
          <p:cNvPr id="2" name="Picture 1"/>
          <p:cNvPicPr>
            <a:picLocks noChangeAspect="1"/>
          </p:cNvPicPr>
          <p:nvPr/>
        </p:nvPicPr>
        <p:blipFill>
          <a:blip r:embed="rId3"/>
          <a:stretch>
            <a:fillRect/>
          </a:stretch>
        </p:blipFill>
        <p:spPr>
          <a:xfrm>
            <a:off x="1574800" y="2409588"/>
            <a:ext cx="9728200" cy="2743200"/>
          </a:xfrm>
          <a:prstGeom prst="rect">
            <a:avLst/>
          </a:prstGeom>
        </p:spPr>
      </p:pic>
    </p:spTree>
    <p:extLst>
      <p:ext uri="{BB962C8B-B14F-4D97-AF65-F5344CB8AC3E}">
        <p14:creationId xmlns:p14="http://schemas.microsoft.com/office/powerpoint/2010/main" val="1532187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sz="4000" b="1" dirty="0" smtClean="0"/>
              <a:t>machine learning PIPELINE</a:t>
            </a:r>
            <a:endParaRPr lang="en-US" b="1" dirty="0"/>
          </a:p>
        </p:txBody>
      </p:sp>
      <p:pic>
        <p:nvPicPr>
          <p:cNvPr id="3" name="Picture 2"/>
          <p:cNvPicPr>
            <a:picLocks noChangeAspect="1"/>
          </p:cNvPicPr>
          <p:nvPr/>
        </p:nvPicPr>
        <p:blipFill>
          <a:blip r:embed="rId3"/>
          <a:stretch>
            <a:fillRect/>
          </a:stretch>
        </p:blipFill>
        <p:spPr>
          <a:xfrm>
            <a:off x="1571625" y="1585662"/>
            <a:ext cx="9786938" cy="5013575"/>
          </a:xfrm>
          <a:prstGeom prst="rect">
            <a:avLst/>
          </a:prstGeom>
        </p:spPr>
      </p:pic>
    </p:spTree>
    <p:extLst>
      <p:ext uri="{BB962C8B-B14F-4D97-AF65-F5344CB8AC3E}">
        <p14:creationId xmlns:p14="http://schemas.microsoft.com/office/powerpoint/2010/main" val="284562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b="83000"/>
          </a:stretch>
        </a:blipFill>
        <a:effectLst/>
      </p:bgPr>
    </p:bg>
    <p:spTree>
      <p:nvGrpSpPr>
        <p:cNvPr id="1" name=""/>
        <p:cNvGrpSpPr/>
        <p:nvPr/>
      </p:nvGrpSpPr>
      <p:grpSpPr>
        <a:xfrm>
          <a:off x="0" y="0"/>
          <a:ext cx="0" cy="0"/>
          <a:chOff x="0" y="0"/>
          <a:chExt cx="0" cy="0"/>
        </a:xfrm>
      </p:grpSpPr>
      <p:sp>
        <p:nvSpPr>
          <p:cNvPr id="31" name="Title 1"/>
          <p:cNvSpPr>
            <a:spLocks noGrp="1"/>
          </p:cNvSpPr>
          <p:nvPr>
            <p:ph type="title"/>
          </p:nvPr>
        </p:nvSpPr>
        <p:spPr>
          <a:xfrm>
            <a:off x="135573" y="175260"/>
            <a:ext cx="11888787" cy="842010"/>
          </a:xfrm>
        </p:spPr>
        <p:txBody>
          <a:bodyPr/>
          <a:lstStyle/>
          <a:p>
            <a:pPr algn="ctr"/>
            <a:r>
              <a:rPr lang="en-US" sz="4000" b="1" dirty="0" smtClean="0"/>
              <a:t>machine learning TYPES</a:t>
            </a:r>
            <a:endParaRPr lang="en-US" b="1" dirty="0"/>
          </a:p>
        </p:txBody>
      </p:sp>
      <p:pic>
        <p:nvPicPr>
          <p:cNvPr id="4" name="Picture 3"/>
          <p:cNvPicPr>
            <a:picLocks noChangeAspect="1"/>
          </p:cNvPicPr>
          <p:nvPr/>
        </p:nvPicPr>
        <p:blipFill>
          <a:blip r:embed="rId3"/>
          <a:stretch>
            <a:fillRect/>
          </a:stretch>
        </p:blipFill>
        <p:spPr>
          <a:xfrm>
            <a:off x="1051560" y="1288034"/>
            <a:ext cx="9613900" cy="4757166"/>
          </a:xfrm>
          <a:prstGeom prst="rect">
            <a:avLst/>
          </a:prstGeom>
        </p:spPr>
      </p:pic>
    </p:spTree>
    <p:extLst>
      <p:ext uri="{BB962C8B-B14F-4D97-AF65-F5344CB8AC3E}">
        <p14:creationId xmlns:p14="http://schemas.microsoft.com/office/powerpoint/2010/main" val="168554194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24705</TotalTime>
  <Words>845</Words>
  <Application>Microsoft Macintosh PowerPoint</Application>
  <PresentationFormat>Widescreen</PresentationFormat>
  <Paragraphs>200</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Avenir Next Demi Bold</vt:lpstr>
      <vt:lpstr>Cambria Math</vt:lpstr>
      <vt:lpstr>Century Gothic</vt:lpstr>
      <vt:lpstr>Arial</vt:lpstr>
      <vt:lpstr>Mesh</vt:lpstr>
      <vt:lpstr>Machine LEARNING</vt:lpstr>
      <vt:lpstr>WHAT IS MACHINE LEARNING? </vt:lpstr>
      <vt:lpstr>WHAT IS MACHINE LEARNING? </vt:lpstr>
      <vt:lpstr>What is machine learning?</vt:lpstr>
      <vt:lpstr>Traditional vs machine learning</vt:lpstr>
      <vt:lpstr>When to use machine learning</vt:lpstr>
      <vt:lpstr>machine learning PIPELINE</vt:lpstr>
      <vt:lpstr>machine learning PIPELINE</vt:lpstr>
      <vt:lpstr>machine learning TYPES</vt:lpstr>
      <vt:lpstr>SUPERVISED LEARNING</vt:lpstr>
      <vt:lpstr>Unsupervised learning</vt:lpstr>
      <vt:lpstr>Semi supervised learning</vt:lpstr>
      <vt:lpstr>Reinforcement learning</vt:lpstr>
      <vt:lpstr>Machine learning workflow</vt:lpstr>
      <vt:lpstr>Classification use cases</vt:lpstr>
      <vt:lpstr>REGRession use cases</vt:lpstr>
      <vt:lpstr>PowerPoint Presentation</vt:lpstr>
      <vt:lpstr>LINEAR REGRESSION</vt:lpstr>
      <vt:lpstr>LINEAR REGRESSION</vt:lpstr>
      <vt:lpstr>PowerPoint Presentation</vt:lpstr>
      <vt:lpstr>Choosing regression algorithms</vt:lpstr>
      <vt:lpstr>REGULARISED REGRESSION MODELS</vt:lpstr>
      <vt:lpstr>Ordinary MSE/OLS regression</vt:lpstr>
      <vt:lpstr>LASSO regression</vt:lpstr>
      <vt:lpstr>RIDGE regression</vt:lpstr>
      <vt:lpstr>PowerPoint Presentation</vt:lpstr>
      <vt:lpstr>PowerPoint Presentation</vt:lpstr>
      <vt:lpstr>Types of classification</vt:lpstr>
      <vt:lpstr>Logistic regression</vt:lpstr>
      <vt:lpstr>Support vector machines</vt:lpstr>
      <vt:lpstr>Nearest neighbours</vt:lpstr>
      <vt:lpstr>PowerPoint Presentation</vt:lpstr>
      <vt:lpstr>Choosing clustering algorithms</vt:lpstr>
      <vt:lpstr>Types of clustering</vt:lpstr>
      <vt:lpstr>K-Means clustering</vt:lpstr>
      <vt:lpstr>Hierarchical clustering</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Venkateshwaran Loganathan</dc:creator>
  <cp:lastModifiedBy>Venkateshwaran Loganathan</cp:lastModifiedBy>
  <cp:revision>40</cp:revision>
  <dcterms:created xsi:type="dcterms:W3CDTF">2020-02-18T10:34:50Z</dcterms:created>
  <dcterms:modified xsi:type="dcterms:W3CDTF">2020-04-19T06:36:23Z</dcterms:modified>
</cp:coreProperties>
</file>